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7" r:id="rId3"/>
    <p:sldId id="258" r:id="rId4"/>
    <p:sldId id="259" r:id="rId5"/>
    <p:sldId id="276" r:id="rId6"/>
    <p:sldId id="260" r:id="rId7"/>
    <p:sldId id="266" r:id="rId8"/>
    <p:sldId id="267" r:id="rId9"/>
    <p:sldId id="268" r:id="rId10"/>
    <p:sldId id="275" r:id="rId11"/>
    <p:sldId id="273" r:id="rId12"/>
    <p:sldId id="274" r:id="rId13"/>
    <p:sldId id="270" r:id="rId14"/>
    <p:sldId id="272" r:id="rId15"/>
    <p:sldId id="271" r:id="rId16"/>
    <p:sldId id="269" r:id="rId17"/>
    <p:sldId id="262" r:id="rId18"/>
    <p:sldId id="278" r:id="rId19"/>
    <p:sldId id="282" r:id="rId20"/>
    <p:sldId id="284" r:id="rId21"/>
    <p:sldId id="263" r:id="rId22"/>
    <p:sldId id="264" r:id="rId23"/>
    <p:sldId id="280" r:id="rId24"/>
    <p:sldId id="265" r:id="rId25"/>
    <p:sldId id="279" r:id="rId2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4557" autoAdjust="0"/>
  </p:normalViewPr>
  <p:slideViewPr>
    <p:cSldViewPr snapToGrid="0" snapToObjects="1">
      <p:cViewPr varScale="1">
        <p:scale>
          <a:sx n="52" d="100"/>
          <a:sy n="52" d="100"/>
        </p:scale>
        <p:origin x="6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8435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277523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30872879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934800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624403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509967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7.tm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6319599" y="1887736"/>
            <a:ext cx="7477601" cy="1666399"/>
          </a:xfrm>
          <a:prstGeom prst="rect">
            <a:avLst/>
          </a:prstGeom>
          <a:noFill/>
          <a:ln/>
        </p:spPr>
        <p:txBody>
          <a:bodyPr wrap="square" rtlCol="0" anchor="t"/>
          <a:lstStyle/>
          <a:p>
            <a:pPr marL="0" indent="0">
              <a:lnSpc>
                <a:spcPts val="6561"/>
              </a:lnSpc>
              <a:buNone/>
            </a:pPr>
            <a:r>
              <a:rPr lang="en-US" sz="6600" b="1" dirty="0">
                <a:solidFill>
                  <a:srgbClr val="FFFFFF"/>
                </a:solidFill>
                <a:latin typeface="Nunito" pitchFamily="34" charset="0"/>
                <a:ea typeface="Nunito" pitchFamily="34" charset="-122"/>
                <a:cs typeface="Nunito" pitchFamily="34" charset="-120"/>
              </a:rPr>
              <a:t>A</a:t>
            </a:r>
            <a:r>
              <a:rPr lang="en-US" sz="6600" b="1" dirty="0">
                <a:solidFill>
                  <a:schemeClr val="bg1">
                    <a:lumMod val="95000"/>
                  </a:schemeClr>
                </a:solidFill>
                <a:latin typeface="Nunito" pitchFamily="34" charset="0"/>
                <a:ea typeface="Nunito" pitchFamily="34" charset="-122"/>
                <a:cs typeface="Nunito" pitchFamily="34" charset="-120"/>
              </a:rPr>
              <a:t>u</a:t>
            </a:r>
            <a:r>
              <a:rPr lang="en-US" sz="6600" b="1" dirty="0">
                <a:solidFill>
                  <a:srgbClr val="FFFFFF"/>
                </a:solidFill>
                <a:latin typeface="Nunito" pitchFamily="34" charset="0"/>
                <a:ea typeface="Nunito" pitchFamily="34" charset="-122"/>
                <a:cs typeface="Nunito" pitchFamily="34" charset="-120"/>
              </a:rPr>
              <a:t>tomated Toll Collection System</a:t>
            </a:r>
            <a:endParaRPr lang="en-US" sz="6600" dirty="0"/>
          </a:p>
        </p:txBody>
      </p:sp>
      <p:sp>
        <p:nvSpPr>
          <p:cNvPr id="5" name="Text 2"/>
          <p:cNvSpPr/>
          <p:nvPr/>
        </p:nvSpPr>
        <p:spPr>
          <a:xfrm>
            <a:off x="6319599" y="3887391"/>
            <a:ext cx="7477601" cy="355402"/>
          </a:xfrm>
          <a:prstGeom prst="rect">
            <a:avLst/>
          </a:prstGeom>
          <a:noFill/>
          <a:ln/>
        </p:spPr>
        <p:txBody>
          <a:bodyPr wrap="none" rtlCol="0" anchor="t"/>
          <a:lstStyle/>
          <a:p>
            <a:pPr marL="0" indent="0">
              <a:lnSpc>
                <a:spcPts val="2799"/>
              </a:lnSpc>
              <a:buNone/>
            </a:pPr>
            <a:endParaRPr lang="en-US" sz="2400" dirty="0"/>
          </a:p>
        </p:txBody>
      </p:sp>
      <p:sp>
        <p:nvSpPr>
          <p:cNvPr id="6" name="Text 3"/>
          <p:cNvSpPr/>
          <p:nvPr/>
        </p:nvSpPr>
        <p:spPr>
          <a:xfrm>
            <a:off x="6472117" y="4840325"/>
            <a:ext cx="7477601" cy="355402"/>
          </a:xfrm>
          <a:prstGeom prst="rect">
            <a:avLst/>
          </a:prstGeom>
          <a:noFill/>
          <a:ln/>
        </p:spPr>
        <p:txBody>
          <a:bodyPr wrap="none" rtlCol="0" anchor="t"/>
          <a:lstStyle/>
          <a:p>
            <a:pPr marL="0" indent="0">
              <a:lnSpc>
                <a:spcPts val="2799"/>
              </a:lnSpc>
              <a:buNone/>
            </a:pPr>
            <a:r>
              <a:rPr lang="en-US" sz="2400" i="1" dirty="0">
                <a:solidFill>
                  <a:srgbClr val="FFFFFF"/>
                </a:solidFill>
                <a:latin typeface="PT Sans" pitchFamily="34" charset="0"/>
                <a:ea typeface="PT Sans" pitchFamily="34" charset="-122"/>
                <a:cs typeface="PT Sans" pitchFamily="34" charset="-120"/>
              </a:rPr>
              <a:t>Submitted by (Group 04):</a:t>
            </a:r>
            <a:endParaRPr lang="en-US" sz="2400" dirty="0"/>
          </a:p>
        </p:txBody>
      </p:sp>
      <p:pic>
        <p:nvPicPr>
          <p:cNvPr id="10"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14" name="TextBox 13">
            <a:extLst>
              <a:ext uri="{FF2B5EF4-FFF2-40B4-BE49-F238E27FC236}">
                <a16:creationId xmlns:a16="http://schemas.microsoft.com/office/drawing/2014/main" id="{8A9BBF24-5D0B-A237-3E46-98400AF61E92}"/>
              </a:ext>
            </a:extLst>
          </p:cNvPr>
          <p:cNvSpPr txBox="1"/>
          <p:nvPr/>
        </p:nvSpPr>
        <p:spPr>
          <a:xfrm>
            <a:off x="6472117" y="5760747"/>
            <a:ext cx="7782639" cy="224676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000" i="1" dirty="0">
                <a:solidFill>
                  <a:schemeClr val="bg1">
                    <a:lumMod val="95000"/>
                  </a:schemeClr>
                </a:solidFill>
                <a:latin typeface="PT Sans" panose="020B0503020203020204" pitchFamily="34" charset="0"/>
              </a:rPr>
              <a:t> </a:t>
            </a:r>
            <a:r>
              <a:rPr lang="en-US" sz="2000" i="1" dirty="0" err="1">
                <a:solidFill>
                  <a:schemeClr val="bg1">
                    <a:lumMod val="95000"/>
                  </a:schemeClr>
                </a:solidFill>
                <a:latin typeface="PT Sans" panose="020B0503020203020204" pitchFamily="34" charset="0"/>
              </a:rPr>
              <a:t>Tahnia</a:t>
            </a:r>
            <a:r>
              <a:rPr lang="en-US" sz="2000" i="1" dirty="0">
                <a:solidFill>
                  <a:schemeClr val="bg1">
                    <a:lumMod val="95000"/>
                  </a:schemeClr>
                </a:solidFill>
                <a:latin typeface="PT Sans" panose="020B0503020203020204" pitchFamily="34" charset="0"/>
              </a:rPr>
              <a:t> </a:t>
            </a:r>
            <a:r>
              <a:rPr lang="en-US" sz="2000" i="1" dirty="0" err="1">
                <a:solidFill>
                  <a:schemeClr val="bg1">
                    <a:lumMod val="95000"/>
                  </a:schemeClr>
                </a:solidFill>
                <a:latin typeface="PT Sans" panose="020B0503020203020204" pitchFamily="34" charset="0"/>
              </a:rPr>
              <a:t>Oqba</a:t>
            </a:r>
            <a:r>
              <a:rPr lang="en-US" sz="2000" i="1" dirty="0">
                <a:solidFill>
                  <a:schemeClr val="bg1">
                    <a:lumMod val="95000"/>
                  </a:schemeClr>
                </a:solidFill>
                <a:latin typeface="PT Sans" panose="020B0503020203020204" pitchFamily="34" charset="0"/>
              </a:rPr>
              <a:t> (ID: 20200105232)</a:t>
            </a:r>
          </a:p>
          <a:p>
            <a:pPr marL="285750" indent="-285750">
              <a:lnSpc>
                <a:spcPct val="150000"/>
              </a:lnSpc>
              <a:buFont typeface="Wingdings" panose="05000000000000000000" pitchFamily="2" charset="2"/>
              <a:buChar char="§"/>
            </a:pPr>
            <a:r>
              <a:rPr lang="en-US" sz="2000" i="1" dirty="0">
                <a:solidFill>
                  <a:schemeClr val="bg1">
                    <a:lumMod val="95000"/>
                  </a:schemeClr>
                </a:solidFill>
                <a:latin typeface="PT Sans" panose="020B0503020203020204" pitchFamily="34" charset="0"/>
              </a:rPr>
              <a:t> </a:t>
            </a:r>
            <a:r>
              <a:rPr lang="en-US" sz="2000" i="1" dirty="0" err="1">
                <a:solidFill>
                  <a:schemeClr val="bg1">
                    <a:lumMod val="95000"/>
                  </a:schemeClr>
                </a:solidFill>
                <a:latin typeface="PT Sans" panose="020B0503020203020204" pitchFamily="34" charset="0"/>
              </a:rPr>
              <a:t>Mahir</a:t>
            </a:r>
            <a:r>
              <a:rPr lang="en-US" sz="2000" i="1" dirty="0">
                <a:solidFill>
                  <a:schemeClr val="bg1">
                    <a:lumMod val="95000"/>
                  </a:schemeClr>
                </a:solidFill>
                <a:latin typeface="PT Sans" panose="020B0503020203020204" pitchFamily="34" charset="0"/>
              </a:rPr>
              <a:t> Faisal (ID: 20200105233)</a:t>
            </a:r>
          </a:p>
          <a:p>
            <a:pPr marL="285750" indent="-285750">
              <a:lnSpc>
                <a:spcPct val="150000"/>
              </a:lnSpc>
              <a:buFont typeface="Wingdings" panose="05000000000000000000" pitchFamily="2" charset="2"/>
              <a:buChar char="§"/>
            </a:pPr>
            <a:r>
              <a:rPr lang="en-US" sz="2000" i="1" dirty="0">
                <a:solidFill>
                  <a:schemeClr val="bg1">
                    <a:lumMod val="95000"/>
                  </a:schemeClr>
                </a:solidFill>
                <a:latin typeface="PT Sans" panose="020B0503020203020204" pitchFamily="34" charset="0"/>
              </a:rPr>
              <a:t> Saji Pal (ID: 20200105235)</a:t>
            </a:r>
          </a:p>
          <a:p>
            <a:pPr marL="285750" indent="-285750">
              <a:lnSpc>
                <a:spcPct val="150000"/>
              </a:lnSpc>
              <a:buFont typeface="Wingdings" panose="05000000000000000000" pitchFamily="2" charset="2"/>
              <a:buChar char="§"/>
            </a:pPr>
            <a:r>
              <a:rPr lang="en-US" sz="2000" i="1" dirty="0">
                <a:solidFill>
                  <a:schemeClr val="bg1">
                    <a:lumMod val="95000"/>
                  </a:schemeClr>
                </a:solidFill>
                <a:latin typeface="PT Sans" panose="020B0503020203020204" pitchFamily="34" charset="0"/>
              </a:rPr>
              <a:t>Abdullah Al </a:t>
            </a:r>
            <a:r>
              <a:rPr lang="en-US" sz="2000" i="1" dirty="0" err="1">
                <a:solidFill>
                  <a:schemeClr val="bg1">
                    <a:lumMod val="95000"/>
                  </a:schemeClr>
                </a:solidFill>
                <a:latin typeface="PT Sans" panose="020B0503020203020204" pitchFamily="34" charset="0"/>
              </a:rPr>
              <a:t>Shafe</a:t>
            </a:r>
            <a:r>
              <a:rPr lang="en-US" sz="2000" i="1" dirty="0">
                <a:solidFill>
                  <a:schemeClr val="bg1">
                    <a:lumMod val="95000"/>
                  </a:schemeClr>
                </a:solidFill>
                <a:latin typeface="PT Sans" panose="020B0503020203020204" pitchFamily="34" charset="0"/>
              </a:rPr>
              <a:t> (ID: 20200105236)</a:t>
            </a:r>
          </a:p>
          <a:p>
            <a:endParaRPr lang="en-US" sz="2000" dirty="0">
              <a:solidFill>
                <a:schemeClr val="bg1">
                  <a:lumMod val="9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A1D0812E-809C-E416-10DF-CC8D20DA46F6}"/>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6319599" y="2712482"/>
            <a:ext cx="4443889"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RFID Cards</a:t>
            </a:r>
            <a:endParaRPr lang="en-US" sz="5400" dirty="0"/>
          </a:p>
        </p:txBody>
      </p:sp>
      <p:sp>
        <p:nvSpPr>
          <p:cNvPr id="5" name="Text 2"/>
          <p:cNvSpPr/>
          <p:nvPr/>
        </p:nvSpPr>
        <p:spPr>
          <a:xfrm>
            <a:off x="6319599" y="3740110"/>
            <a:ext cx="7477601" cy="1777008"/>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RFID (Radio Frequency Identification) cards are small, portable devices that are used for identification, access control, and other applications. In our project, RFID cards are used to allow vehicles to pass through the toll booth without stopping. The RFID reader scans the card and sends a signal to the microcontroller to trigger the servo motor.</a:t>
            </a:r>
            <a:endParaRPr lang="en-US" sz="2400" dirty="0"/>
          </a:p>
        </p:txBody>
      </p:sp>
      <p:pic>
        <p:nvPicPr>
          <p:cNvPr id="6" name="Image 1" descr="preencoded.png"/>
          <p:cNvPicPr>
            <a:picLocks noChangeAspect="1"/>
          </p:cNvPicPr>
          <p:nvPr/>
        </p:nvPicPr>
        <p:blipFill>
          <a:blip r:embed="rId4"/>
          <a:stretch>
            <a:fillRect/>
          </a:stretch>
        </p:blipFill>
        <p:spPr>
          <a:xfrm>
            <a:off x="-1" y="0"/>
            <a:ext cx="5486400"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pic>
        <p:nvPicPr>
          <p:cNvPr id="11" name="Image 0" descr="preencoded.png">
            <a:extLst>
              <a:ext uri="{FF2B5EF4-FFF2-40B4-BE49-F238E27FC236}">
                <a16:creationId xmlns:a16="http://schemas.microsoft.com/office/drawing/2014/main" id="{68885F6A-A5A7-79DA-C0E9-28E245D1D945}"/>
              </a:ext>
            </a:extLst>
          </p:cNvPr>
          <p:cNvPicPr>
            <a:picLocks noChangeAspect="1"/>
          </p:cNvPicPr>
          <p:nvPr/>
        </p:nvPicPr>
        <p:blipFill>
          <a:blip r:embed="rId3"/>
          <a:stretch>
            <a:fillRect/>
          </a:stretch>
        </p:blipFill>
        <p:spPr>
          <a:xfrm>
            <a:off x="0" y="0"/>
            <a:ext cx="14630400" cy="8229600"/>
          </a:xfrm>
          <a:prstGeom prst="rect">
            <a:avLst/>
          </a:prstGeom>
        </p:spPr>
      </p:pic>
      <p:pic>
        <p:nvPicPr>
          <p:cNvPr id="1026" name="Picture 2">
            <a:extLst>
              <a:ext uri="{FF2B5EF4-FFF2-40B4-BE49-F238E27FC236}">
                <a16:creationId xmlns:a16="http://schemas.microsoft.com/office/drawing/2014/main" id="{D4E60FD1-ED38-3092-DB3F-F1E64E08C7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2857" y="0"/>
            <a:ext cx="5482481" cy="8229600"/>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0">
            <a:extLst>
              <a:ext uri="{FF2B5EF4-FFF2-40B4-BE49-F238E27FC236}">
                <a16:creationId xmlns:a16="http://schemas.microsoft.com/office/drawing/2014/main" id="{E2FB79F2-37FE-87B6-52F3-AB292623DE61}"/>
              </a:ext>
            </a:extLst>
          </p:cNvPr>
          <p:cNvSpPr/>
          <p:nvPr/>
        </p:nvSpPr>
        <p:spPr>
          <a:xfrm>
            <a:off x="37407" y="0"/>
            <a:ext cx="9098043"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808521" y="2912148"/>
            <a:ext cx="4808220"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IR Obstacle Sensor</a:t>
            </a:r>
            <a:endParaRPr lang="en-US" sz="5400" dirty="0"/>
          </a:p>
        </p:txBody>
      </p:sp>
      <p:sp>
        <p:nvSpPr>
          <p:cNvPr id="5" name="Text 2"/>
          <p:cNvSpPr/>
          <p:nvPr/>
        </p:nvSpPr>
        <p:spPr>
          <a:xfrm>
            <a:off x="808521" y="3939776"/>
            <a:ext cx="7477601" cy="1777008"/>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The IR obstacle sensor is a device used to detect the presence of objects in its field of view. It uses infrared light to detect the presence of obstacles and sends a signal to the microcontroller to trigger the servo motor. In our project, the IR obstacle sensor is used to detect the presence of vehicles at the toll booth.</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6419352" y="2887417"/>
            <a:ext cx="4443889"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I2C Module</a:t>
            </a:r>
            <a:endParaRPr lang="en-US" sz="5400" dirty="0"/>
          </a:p>
        </p:txBody>
      </p:sp>
      <p:sp>
        <p:nvSpPr>
          <p:cNvPr id="5" name="Text 2"/>
          <p:cNvSpPr/>
          <p:nvPr/>
        </p:nvSpPr>
        <p:spPr>
          <a:xfrm>
            <a:off x="6419352" y="3915046"/>
            <a:ext cx="7477601" cy="1421606"/>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The I2C module is a communication protocol used to exchange data between different devices in a system. It allows multiple devices to communicate with each other using only two wires. In our project, the I2C module is used to exchange data between the microcontroller and other peripheral devices.</a:t>
            </a:r>
            <a:endParaRPr lang="en-US" sz="2400" dirty="0"/>
          </a:p>
        </p:txBody>
      </p:sp>
      <p:pic>
        <p:nvPicPr>
          <p:cNvPr id="2054" name="Picture 6">
            <a:extLst>
              <a:ext uri="{FF2B5EF4-FFF2-40B4-BE49-F238E27FC236}">
                <a16:creationId xmlns:a16="http://schemas.microsoft.com/office/drawing/2014/main" id="{57C645B1-CFA9-C9FD-ABE8-843B60FFA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486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3453EECC-8E0B-C1FB-4304-316CACD53F3F}"/>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833199" y="2890123"/>
            <a:ext cx="4443889"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4x4 Keypad</a:t>
            </a:r>
            <a:endParaRPr lang="en-US" sz="5400" dirty="0"/>
          </a:p>
        </p:txBody>
      </p:sp>
      <p:sp>
        <p:nvSpPr>
          <p:cNvPr id="5"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The 4x4 keypad is an input device used to enter data into electronic circuits. It consists of 16 keys arranged in a 4x4 matrix. In our project, the keypad is used to enter the user's vehicle registration number, which is then used to deduct the toll.</a:t>
            </a:r>
            <a:endParaRPr lang="en-US" sz="240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7C8E5BD5-1E9C-B48E-81A9-F4838D48C385}"/>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6402727" y="2890123"/>
            <a:ext cx="4443889"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Servo Motor</a:t>
            </a:r>
            <a:endParaRPr lang="en-US" sz="5400" dirty="0"/>
          </a:p>
        </p:txBody>
      </p:sp>
      <p:sp>
        <p:nvSpPr>
          <p:cNvPr id="5" name="Text 2"/>
          <p:cNvSpPr/>
          <p:nvPr/>
        </p:nvSpPr>
        <p:spPr>
          <a:xfrm>
            <a:off x="6402727" y="3917752"/>
            <a:ext cx="7477601" cy="1421606"/>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A servo motor is an input device used to control the position of an output shaft. It is a type of rotary actuator that allows for precise control of angular position. In our project, the servo motor is used to open and close the barrier gate at the toll booth.</a:t>
            </a:r>
            <a:endParaRPr lang="en-US" sz="2400" dirty="0"/>
          </a:p>
        </p:txBody>
      </p:sp>
      <p:pic>
        <p:nvPicPr>
          <p:cNvPr id="8194" name="Picture 2">
            <a:extLst>
              <a:ext uri="{FF2B5EF4-FFF2-40B4-BE49-F238E27FC236}">
                <a16:creationId xmlns:a16="http://schemas.microsoft.com/office/drawing/2014/main" id="{A8746A26-81C2-2A1B-C040-B55657D8EB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91" t="4849" r="2807"/>
          <a:stretch/>
        </p:blipFill>
        <p:spPr bwMode="auto">
          <a:xfrm>
            <a:off x="0" y="0"/>
            <a:ext cx="5488038"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88B92C7B-038E-8A2C-CC59-37066A36B8DD}"/>
              </a:ext>
            </a:extLst>
          </p:cNvPr>
          <p:cNvPicPr>
            <a:picLocks noChangeAspect="1"/>
          </p:cNvPicPr>
          <p:nvPr/>
        </p:nvPicPr>
        <p:blipFill>
          <a:blip r:embed="rId3"/>
          <a:stretch>
            <a:fillRect/>
          </a:stretch>
        </p:blipFill>
        <p:spPr>
          <a:xfrm>
            <a:off x="-3853" y="0"/>
            <a:ext cx="14630400" cy="8229600"/>
          </a:xfrm>
          <a:prstGeom prst="rect">
            <a:avLst/>
          </a:prstGeom>
        </p:spPr>
      </p:pic>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1100777" y="2882005"/>
            <a:ext cx="4572000"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20x4 LCD Display</a:t>
            </a:r>
            <a:endParaRPr lang="en-US" sz="5400" dirty="0"/>
          </a:p>
        </p:txBody>
      </p:sp>
      <p:sp>
        <p:nvSpPr>
          <p:cNvPr id="5" name="Text 2"/>
          <p:cNvSpPr/>
          <p:nvPr/>
        </p:nvSpPr>
        <p:spPr>
          <a:xfrm>
            <a:off x="1100777" y="3909634"/>
            <a:ext cx="7477601" cy="1421606"/>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The 20x4 LCD display is a visual output device used to display information in electronic circuits. It can display up to 80 characters in four rows of 20 characters each. In our project, the LCD display shows the user's vehicle registration number and the amount of toll deducted.</a:t>
            </a:r>
            <a:endParaRPr lang="en-US" sz="2400" dirty="0"/>
          </a:p>
        </p:txBody>
      </p:sp>
      <p:pic>
        <p:nvPicPr>
          <p:cNvPr id="4102" name="Picture 6">
            <a:extLst>
              <a:ext uri="{FF2B5EF4-FFF2-40B4-BE49-F238E27FC236}">
                <a16:creationId xmlns:a16="http://schemas.microsoft.com/office/drawing/2014/main" id="{009613A4-6F89-344A-37E1-49C60C0061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13" r="18681"/>
          <a:stretch/>
        </p:blipFill>
        <p:spPr bwMode="auto">
          <a:xfrm>
            <a:off x="9136293" y="0"/>
            <a:ext cx="5490254"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E8331131-C851-4332-D863-AE7692C6535A}"/>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6319599" y="2890123"/>
            <a:ext cx="4443889"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Buzzer</a:t>
            </a:r>
            <a:endParaRPr lang="en-US" sz="5400" dirty="0"/>
          </a:p>
        </p:txBody>
      </p:sp>
      <p:sp>
        <p:nvSpPr>
          <p:cNvPr id="5" name="Text 2"/>
          <p:cNvSpPr/>
          <p:nvPr/>
        </p:nvSpPr>
        <p:spPr>
          <a:xfrm>
            <a:off x="6319599" y="3917752"/>
            <a:ext cx="7477601" cy="1421606"/>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The buzzer is an audio signaling device that produces a continuous or intermittent sound. It's commonly used in various electronic circuits as an alarm or warning signal. In our project, the buzzer alerts the driver once the toll is deducted.</a:t>
            </a:r>
            <a:endParaRPr lang="en-US" sz="2400" dirty="0"/>
          </a:p>
        </p:txBody>
      </p:sp>
      <p:pic>
        <p:nvPicPr>
          <p:cNvPr id="6" name="Image 1" descr="preencoded.png"/>
          <p:cNvPicPr>
            <a:picLocks noChangeAspect="1"/>
          </p:cNvPicPr>
          <p:nvPr/>
        </p:nvPicPr>
        <p:blipFill>
          <a:blip r:embed="rId4"/>
          <a:stretch>
            <a:fillRect/>
          </a:stretch>
        </p:blipFill>
        <p:spPr>
          <a:xfrm>
            <a:off x="0" y="0"/>
            <a:ext cx="5486400" cy="8229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791"/>
          </a:xfrm>
          <a:prstGeom prst="rect">
            <a:avLst/>
          </a:prstGeom>
          <a:solidFill>
            <a:srgbClr val="00002E">
              <a:alpha val="75000"/>
            </a:srgbClr>
          </a:solidFill>
          <a:ln w="53102">
            <a:solidFill>
              <a:srgbClr val="262654"/>
            </a:solidFill>
            <a:prstDash val="solid"/>
          </a:ln>
        </p:spPr>
        <p:txBody>
          <a:bodyPr/>
          <a:lstStyle/>
          <a:p>
            <a:endParaRPr lang="en-US"/>
          </a:p>
        </p:txBody>
      </p:sp>
      <p:sp>
        <p:nvSpPr>
          <p:cNvPr id="4" name="Text 1"/>
          <p:cNvSpPr/>
          <p:nvPr/>
        </p:nvSpPr>
        <p:spPr>
          <a:xfrm>
            <a:off x="2559725" y="584954"/>
            <a:ext cx="4254818" cy="664726"/>
          </a:xfrm>
          <a:prstGeom prst="rect">
            <a:avLst/>
          </a:prstGeom>
          <a:noFill/>
          <a:ln/>
        </p:spPr>
        <p:txBody>
          <a:bodyPr wrap="none" rtlCol="0" anchor="t"/>
          <a:lstStyle/>
          <a:p>
            <a:pPr marL="0" indent="0">
              <a:lnSpc>
                <a:spcPts val="5235"/>
              </a:lnSpc>
              <a:buNone/>
            </a:pPr>
            <a:r>
              <a:rPr lang="en-US" sz="4800" b="1" dirty="0">
                <a:solidFill>
                  <a:srgbClr val="FFFFFF"/>
                </a:solidFill>
                <a:latin typeface="Nunito" pitchFamily="34" charset="0"/>
                <a:ea typeface="Nunito" pitchFamily="34" charset="-122"/>
                <a:cs typeface="Nunito" pitchFamily="34" charset="-120"/>
              </a:rPr>
              <a:t>Project Flow</a:t>
            </a:r>
            <a:endParaRPr lang="en-US" sz="4800" dirty="0"/>
          </a:p>
        </p:txBody>
      </p:sp>
      <p:sp>
        <p:nvSpPr>
          <p:cNvPr id="5" name="Shape 2"/>
          <p:cNvSpPr/>
          <p:nvPr/>
        </p:nvSpPr>
        <p:spPr>
          <a:xfrm>
            <a:off x="7301865" y="1675090"/>
            <a:ext cx="26551" cy="5970746"/>
          </a:xfrm>
          <a:prstGeom prst="rect">
            <a:avLst/>
          </a:prstGeom>
          <a:solidFill>
            <a:srgbClr val="262654"/>
          </a:solidFill>
          <a:ln/>
        </p:spPr>
        <p:txBody>
          <a:bodyPr/>
          <a:lstStyle/>
          <a:p>
            <a:endParaRPr lang="en-US"/>
          </a:p>
        </p:txBody>
      </p:sp>
      <p:sp>
        <p:nvSpPr>
          <p:cNvPr id="6" name="Shape 3"/>
          <p:cNvSpPr/>
          <p:nvPr/>
        </p:nvSpPr>
        <p:spPr>
          <a:xfrm>
            <a:off x="7554397" y="2067223"/>
            <a:ext cx="744498" cy="26551"/>
          </a:xfrm>
          <a:prstGeom prst="rect">
            <a:avLst/>
          </a:prstGeom>
          <a:solidFill>
            <a:srgbClr val="F2B42D"/>
          </a:solidFill>
          <a:ln/>
        </p:spPr>
        <p:txBody>
          <a:bodyPr/>
          <a:lstStyle/>
          <a:p>
            <a:endParaRPr lang="en-US"/>
          </a:p>
        </p:txBody>
      </p:sp>
      <p:sp>
        <p:nvSpPr>
          <p:cNvPr id="7" name="Shape 4"/>
          <p:cNvSpPr/>
          <p:nvPr/>
        </p:nvSpPr>
        <p:spPr>
          <a:xfrm>
            <a:off x="7075765" y="1841302"/>
            <a:ext cx="478631" cy="478631"/>
          </a:xfrm>
          <a:prstGeom prst="roundRect">
            <a:avLst>
              <a:gd name="adj" fmla="val 80007"/>
            </a:avLst>
          </a:prstGeom>
          <a:solidFill>
            <a:srgbClr val="00002E"/>
          </a:solidFill>
          <a:ln w="26551">
            <a:solidFill>
              <a:srgbClr val="F2B42D"/>
            </a:solidFill>
            <a:prstDash val="solid"/>
          </a:ln>
        </p:spPr>
        <p:txBody>
          <a:bodyPr/>
          <a:lstStyle/>
          <a:p>
            <a:endParaRPr lang="en-US"/>
          </a:p>
        </p:txBody>
      </p:sp>
      <p:sp>
        <p:nvSpPr>
          <p:cNvPr id="8" name="Text 5"/>
          <p:cNvSpPr/>
          <p:nvPr/>
        </p:nvSpPr>
        <p:spPr>
          <a:xfrm>
            <a:off x="7219831" y="1881188"/>
            <a:ext cx="190500" cy="398859"/>
          </a:xfrm>
          <a:prstGeom prst="rect">
            <a:avLst/>
          </a:prstGeom>
          <a:noFill/>
          <a:ln/>
        </p:spPr>
        <p:txBody>
          <a:bodyPr wrap="none" rtlCol="0" anchor="t"/>
          <a:lstStyle/>
          <a:p>
            <a:pPr marL="0" indent="0" algn="ctr">
              <a:lnSpc>
                <a:spcPts val="3141"/>
              </a:lnSpc>
              <a:buNone/>
            </a:pPr>
            <a:r>
              <a:rPr lang="en-US" sz="2513" b="1" dirty="0">
                <a:solidFill>
                  <a:srgbClr val="F2B42D"/>
                </a:solidFill>
                <a:latin typeface="Nunito" pitchFamily="34" charset="0"/>
                <a:ea typeface="Nunito" pitchFamily="34" charset="-122"/>
                <a:cs typeface="Nunito" pitchFamily="34" charset="-120"/>
              </a:rPr>
              <a:t>1</a:t>
            </a:r>
            <a:endParaRPr lang="en-US" sz="2513" dirty="0"/>
          </a:p>
        </p:txBody>
      </p:sp>
      <p:sp>
        <p:nvSpPr>
          <p:cNvPr id="9" name="Text 6"/>
          <p:cNvSpPr/>
          <p:nvPr/>
        </p:nvSpPr>
        <p:spPr>
          <a:xfrm>
            <a:off x="8485108" y="1887736"/>
            <a:ext cx="3585448" cy="664845"/>
          </a:xfrm>
          <a:prstGeom prst="rect">
            <a:avLst/>
          </a:prstGeom>
          <a:noFill/>
          <a:ln/>
        </p:spPr>
        <p:txBody>
          <a:bodyPr wrap="square" rtlCol="0" anchor="t"/>
          <a:lstStyle/>
          <a:p>
            <a:pPr marL="0" indent="0" algn="l">
              <a:lnSpc>
                <a:spcPts val="2617"/>
              </a:lnSpc>
              <a:buNone/>
            </a:pPr>
            <a:r>
              <a:rPr lang="en-US" sz="2094" b="1" dirty="0">
                <a:solidFill>
                  <a:srgbClr val="F2B42D"/>
                </a:solidFill>
                <a:latin typeface="Nunito" pitchFamily="34" charset="0"/>
                <a:ea typeface="Nunito" pitchFamily="34" charset="-122"/>
                <a:cs typeface="Nunito" pitchFamily="34" charset="-120"/>
              </a:rPr>
              <a:t>Vehicle Approaches Toll Gate</a:t>
            </a:r>
            <a:endParaRPr lang="en-US" sz="2094" dirty="0"/>
          </a:p>
        </p:txBody>
      </p:sp>
      <p:sp>
        <p:nvSpPr>
          <p:cNvPr id="10" name="Text 7"/>
          <p:cNvSpPr/>
          <p:nvPr/>
        </p:nvSpPr>
        <p:spPr>
          <a:xfrm>
            <a:off x="8485108" y="2765227"/>
            <a:ext cx="3585448" cy="1021199"/>
          </a:xfrm>
          <a:prstGeom prst="rect">
            <a:avLst/>
          </a:prstGeom>
          <a:noFill/>
          <a:ln/>
        </p:spPr>
        <p:txBody>
          <a:bodyPr wrap="square" rtlCol="0" anchor="t"/>
          <a:lstStyle/>
          <a:p>
            <a:pPr marL="0" indent="0" algn="l">
              <a:lnSpc>
                <a:spcPts val="2680"/>
              </a:lnSpc>
              <a:buNone/>
            </a:pPr>
            <a:r>
              <a:rPr lang="en-US" sz="1675" dirty="0">
                <a:solidFill>
                  <a:srgbClr val="FFFFFF"/>
                </a:solidFill>
                <a:latin typeface="PT Sans" pitchFamily="34" charset="0"/>
                <a:ea typeface="PT Sans" pitchFamily="34" charset="-122"/>
                <a:cs typeface="PT Sans" pitchFamily="34" charset="-120"/>
              </a:rPr>
              <a:t>The presence of a vehicle is detected by the IR obstacle sensor and the LCD display shows the toll fare.</a:t>
            </a:r>
            <a:endParaRPr lang="en-US" sz="1675" dirty="0"/>
          </a:p>
        </p:txBody>
      </p:sp>
      <p:sp>
        <p:nvSpPr>
          <p:cNvPr id="11" name="Shape 8"/>
          <p:cNvSpPr/>
          <p:nvPr/>
        </p:nvSpPr>
        <p:spPr>
          <a:xfrm>
            <a:off x="6331268" y="3130808"/>
            <a:ext cx="744498" cy="26551"/>
          </a:xfrm>
          <a:prstGeom prst="rect">
            <a:avLst/>
          </a:prstGeom>
          <a:solidFill>
            <a:srgbClr val="D7425E"/>
          </a:solidFill>
          <a:ln/>
        </p:spPr>
        <p:txBody>
          <a:bodyPr/>
          <a:lstStyle/>
          <a:p>
            <a:endParaRPr lang="en-US"/>
          </a:p>
        </p:txBody>
      </p:sp>
      <p:sp>
        <p:nvSpPr>
          <p:cNvPr id="12" name="Shape 9"/>
          <p:cNvSpPr/>
          <p:nvPr/>
        </p:nvSpPr>
        <p:spPr>
          <a:xfrm>
            <a:off x="7075765" y="2904887"/>
            <a:ext cx="478631" cy="478631"/>
          </a:xfrm>
          <a:prstGeom prst="roundRect">
            <a:avLst>
              <a:gd name="adj" fmla="val 80007"/>
            </a:avLst>
          </a:prstGeom>
          <a:solidFill>
            <a:srgbClr val="00002E"/>
          </a:solidFill>
          <a:ln w="26551">
            <a:solidFill>
              <a:srgbClr val="D7425E"/>
            </a:solidFill>
            <a:prstDash val="solid"/>
          </a:ln>
        </p:spPr>
        <p:txBody>
          <a:bodyPr/>
          <a:lstStyle/>
          <a:p>
            <a:endParaRPr lang="en-US"/>
          </a:p>
        </p:txBody>
      </p:sp>
      <p:sp>
        <p:nvSpPr>
          <p:cNvPr id="13" name="Text 10"/>
          <p:cNvSpPr/>
          <p:nvPr/>
        </p:nvSpPr>
        <p:spPr>
          <a:xfrm>
            <a:off x="7219831" y="2944773"/>
            <a:ext cx="190500" cy="398859"/>
          </a:xfrm>
          <a:prstGeom prst="rect">
            <a:avLst/>
          </a:prstGeom>
          <a:noFill/>
          <a:ln/>
        </p:spPr>
        <p:txBody>
          <a:bodyPr wrap="none" rtlCol="0" anchor="t"/>
          <a:lstStyle/>
          <a:p>
            <a:pPr marL="0" indent="0" algn="ctr">
              <a:lnSpc>
                <a:spcPts val="3141"/>
              </a:lnSpc>
              <a:buNone/>
            </a:pPr>
            <a:r>
              <a:rPr lang="en-US" sz="2513" b="1" dirty="0">
                <a:solidFill>
                  <a:srgbClr val="D7425E"/>
                </a:solidFill>
                <a:latin typeface="Nunito" pitchFamily="34" charset="0"/>
                <a:ea typeface="Nunito" pitchFamily="34" charset="-122"/>
                <a:cs typeface="Nunito" pitchFamily="34" charset="-120"/>
              </a:rPr>
              <a:t>2</a:t>
            </a:r>
            <a:endParaRPr lang="en-US" sz="2513" dirty="0"/>
          </a:p>
        </p:txBody>
      </p:sp>
      <p:sp>
        <p:nvSpPr>
          <p:cNvPr id="14" name="Text 11"/>
          <p:cNvSpPr/>
          <p:nvPr/>
        </p:nvSpPr>
        <p:spPr>
          <a:xfrm>
            <a:off x="3401854" y="2951321"/>
            <a:ext cx="2743200" cy="332423"/>
          </a:xfrm>
          <a:prstGeom prst="rect">
            <a:avLst/>
          </a:prstGeom>
          <a:noFill/>
          <a:ln/>
        </p:spPr>
        <p:txBody>
          <a:bodyPr wrap="none" rtlCol="0" anchor="t"/>
          <a:lstStyle/>
          <a:p>
            <a:pPr marL="0" indent="0" algn="r">
              <a:lnSpc>
                <a:spcPts val="2617"/>
              </a:lnSpc>
              <a:buNone/>
            </a:pPr>
            <a:r>
              <a:rPr lang="en-US" sz="2094" b="1" dirty="0">
                <a:solidFill>
                  <a:srgbClr val="D7425E"/>
                </a:solidFill>
                <a:latin typeface="Nunito" pitchFamily="34" charset="0"/>
                <a:ea typeface="Nunito" pitchFamily="34" charset="-122"/>
                <a:cs typeface="Nunito" pitchFamily="34" charset="-120"/>
              </a:rPr>
              <a:t>RFID Tag Identification</a:t>
            </a:r>
            <a:endParaRPr lang="en-US" sz="2094" dirty="0"/>
          </a:p>
        </p:txBody>
      </p:sp>
      <p:sp>
        <p:nvSpPr>
          <p:cNvPr id="15" name="Text 12"/>
          <p:cNvSpPr/>
          <p:nvPr/>
        </p:nvSpPr>
        <p:spPr>
          <a:xfrm>
            <a:off x="2559725" y="3496389"/>
            <a:ext cx="3585329" cy="1021199"/>
          </a:xfrm>
          <a:prstGeom prst="rect">
            <a:avLst/>
          </a:prstGeom>
          <a:noFill/>
          <a:ln/>
        </p:spPr>
        <p:txBody>
          <a:bodyPr wrap="square" rtlCol="0" anchor="t"/>
          <a:lstStyle/>
          <a:p>
            <a:pPr marL="0" indent="0" algn="r">
              <a:lnSpc>
                <a:spcPts val="2680"/>
              </a:lnSpc>
              <a:buNone/>
            </a:pPr>
            <a:r>
              <a:rPr lang="en-US" sz="1675" dirty="0">
                <a:solidFill>
                  <a:srgbClr val="FFFFFF"/>
                </a:solidFill>
                <a:latin typeface="PT Sans" pitchFamily="34" charset="0"/>
                <a:ea typeface="PT Sans" pitchFamily="34" charset="-122"/>
                <a:cs typeface="PT Sans" pitchFamily="34" charset="-120"/>
              </a:rPr>
              <a:t>The RFID reader identifies the unique tag number and passes it to the Arduino Uno for verfication.</a:t>
            </a:r>
            <a:endParaRPr lang="en-US" sz="1675" dirty="0"/>
          </a:p>
        </p:txBody>
      </p:sp>
      <p:sp>
        <p:nvSpPr>
          <p:cNvPr id="16" name="Shape 13"/>
          <p:cNvSpPr/>
          <p:nvPr/>
        </p:nvSpPr>
        <p:spPr>
          <a:xfrm>
            <a:off x="7554397" y="4603849"/>
            <a:ext cx="744498" cy="26551"/>
          </a:xfrm>
          <a:prstGeom prst="rect">
            <a:avLst/>
          </a:prstGeom>
          <a:solidFill>
            <a:srgbClr val="DD785E"/>
          </a:solidFill>
          <a:ln/>
        </p:spPr>
        <p:txBody>
          <a:bodyPr/>
          <a:lstStyle/>
          <a:p>
            <a:endParaRPr lang="en-US"/>
          </a:p>
        </p:txBody>
      </p:sp>
      <p:sp>
        <p:nvSpPr>
          <p:cNvPr id="17" name="Shape 14"/>
          <p:cNvSpPr/>
          <p:nvPr/>
        </p:nvSpPr>
        <p:spPr>
          <a:xfrm>
            <a:off x="7075765" y="4377928"/>
            <a:ext cx="478631" cy="478631"/>
          </a:xfrm>
          <a:prstGeom prst="roundRect">
            <a:avLst>
              <a:gd name="adj" fmla="val 80007"/>
            </a:avLst>
          </a:prstGeom>
          <a:solidFill>
            <a:srgbClr val="00002E"/>
          </a:solidFill>
          <a:ln w="26551">
            <a:solidFill>
              <a:srgbClr val="DD785E"/>
            </a:solidFill>
            <a:prstDash val="solid"/>
          </a:ln>
        </p:spPr>
        <p:txBody>
          <a:bodyPr/>
          <a:lstStyle/>
          <a:p>
            <a:endParaRPr lang="en-US"/>
          </a:p>
        </p:txBody>
      </p:sp>
      <p:sp>
        <p:nvSpPr>
          <p:cNvPr id="18" name="Text 15"/>
          <p:cNvSpPr/>
          <p:nvPr/>
        </p:nvSpPr>
        <p:spPr>
          <a:xfrm>
            <a:off x="7219831" y="4417814"/>
            <a:ext cx="190500" cy="398859"/>
          </a:xfrm>
          <a:prstGeom prst="rect">
            <a:avLst/>
          </a:prstGeom>
          <a:noFill/>
          <a:ln/>
        </p:spPr>
        <p:txBody>
          <a:bodyPr wrap="none" rtlCol="0" anchor="t"/>
          <a:lstStyle/>
          <a:p>
            <a:pPr marL="0" indent="0" algn="ctr">
              <a:lnSpc>
                <a:spcPts val="3141"/>
              </a:lnSpc>
              <a:buNone/>
            </a:pPr>
            <a:r>
              <a:rPr lang="en-US" sz="2513" b="1" dirty="0">
                <a:solidFill>
                  <a:srgbClr val="DD785E"/>
                </a:solidFill>
                <a:latin typeface="Nunito" pitchFamily="34" charset="0"/>
                <a:ea typeface="Nunito" pitchFamily="34" charset="-122"/>
                <a:cs typeface="Nunito" pitchFamily="34" charset="-120"/>
              </a:rPr>
              <a:t>3</a:t>
            </a:r>
            <a:endParaRPr lang="en-US" sz="2513" dirty="0"/>
          </a:p>
        </p:txBody>
      </p:sp>
      <p:sp>
        <p:nvSpPr>
          <p:cNvPr id="19" name="Text 16"/>
          <p:cNvSpPr/>
          <p:nvPr/>
        </p:nvSpPr>
        <p:spPr>
          <a:xfrm>
            <a:off x="8485108" y="4424363"/>
            <a:ext cx="2453640" cy="332423"/>
          </a:xfrm>
          <a:prstGeom prst="rect">
            <a:avLst/>
          </a:prstGeom>
          <a:noFill/>
          <a:ln/>
        </p:spPr>
        <p:txBody>
          <a:bodyPr wrap="none" rtlCol="0" anchor="t"/>
          <a:lstStyle/>
          <a:p>
            <a:pPr marL="0" indent="0" algn="l">
              <a:lnSpc>
                <a:spcPts val="2617"/>
              </a:lnSpc>
              <a:buNone/>
            </a:pPr>
            <a:r>
              <a:rPr lang="en-US" sz="2094" b="1" dirty="0">
                <a:solidFill>
                  <a:srgbClr val="DD785E"/>
                </a:solidFill>
                <a:latin typeface="Nunito" pitchFamily="34" charset="0"/>
                <a:ea typeface="Nunito" pitchFamily="34" charset="-122"/>
                <a:cs typeface="Nunito" pitchFamily="34" charset="-120"/>
              </a:rPr>
              <a:t>Payment Processing</a:t>
            </a:r>
            <a:endParaRPr lang="en-US" sz="2094" dirty="0"/>
          </a:p>
        </p:txBody>
      </p:sp>
      <p:sp>
        <p:nvSpPr>
          <p:cNvPr id="20" name="Text 17"/>
          <p:cNvSpPr/>
          <p:nvPr/>
        </p:nvSpPr>
        <p:spPr>
          <a:xfrm>
            <a:off x="8485108" y="4969431"/>
            <a:ext cx="3585448" cy="1361599"/>
          </a:xfrm>
          <a:prstGeom prst="rect">
            <a:avLst/>
          </a:prstGeom>
          <a:noFill/>
          <a:ln/>
        </p:spPr>
        <p:txBody>
          <a:bodyPr wrap="square" rtlCol="0" anchor="t"/>
          <a:lstStyle/>
          <a:p>
            <a:pPr marL="0" indent="0" algn="l">
              <a:lnSpc>
                <a:spcPts val="2680"/>
              </a:lnSpc>
              <a:buNone/>
            </a:pPr>
            <a:r>
              <a:rPr lang="en-US" sz="1675" dirty="0">
                <a:solidFill>
                  <a:srgbClr val="FFFFFF"/>
                </a:solidFill>
                <a:latin typeface="PT Sans" pitchFamily="34" charset="0"/>
                <a:ea typeface="PT Sans" pitchFamily="34" charset="-122"/>
                <a:cs typeface="PT Sans" pitchFamily="34" charset="-120"/>
              </a:rPr>
              <a:t>If the tag is identified, the fare is automatically deducted from the driver's account and the servo motor opens the toll gate.</a:t>
            </a:r>
            <a:endParaRPr lang="en-US" sz="1675" dirty="0"/>
          </a:p>
        </p:txBody>
      </p:sp>
      <p:sp>
        <p:nvSpPr>
          <p:cNvPr id="21" name="Shape 18"/>
          <p:cNvSpPr/>
          <p:nvPr/>
        </p:nvSpPr>
        <p:spPr>
          <a:xfrm>
            <a:off x="6331268" y="5876151"/>
            <a:ext cx="744498" cy="26551"/>
          </a:xfrm>
          <a:prstGeom prst="rect">
            <a:avLst/>
          </a:prstGeom>
          <a:solidFill>
            <a:srgbClr val="48A8E2"/>
          </a:solidFill>
          <a:ln/>
        </p:spPr>
        <p:txBody>
          <a:bodyPr/>
          <a:lstStyle/>
          <a:p>
            <a:endParaRPr lang="en-US"/>
          </a:p>
        </p:txBody>
      </p:sp>
      <p:sp>
        <p:nvSpPr>
          <p:cNvPr id="22" name="Shape 19"/>
          <p:cNvSpPr/>
          <p:nvPr/>
        </p:nvSpPr>
        <p:spPr>
          <a:xfrm>
            <a:off x="7075765" y="5650230"/>
            <a:ext cx="478631" cy="478631"/>
          </a:xfrm>
          <a:prstGeom prst="roundRect">
            <a:avLst>
              <a:gd name="adj" fmla="val 80007"/>
            </a:avLst>
          </a:prstGeom>
          <a:solidFill>
            <a:srgbClr val="00002E"/>
          </a:solidFill>
          <a:ln w="26551">
            <a:solidFill>
              <a:srgbClr val="48A8E2"/>
            </a:solidFill>
            <a:prstDash val="solid"/>
          </a:ln>
        </p:spPr>
        <p:txBody>
          <a:bodyPr/>
          <a:lstStyle/>
          <a:p>
            <a:endParaRPr lang="en-US"/>
          </a:p>
        </p:txBody>
      </p:sp>
      <p:sp>
        <p:nvSpPr>
          <p:cNvPr id="23" name="Text 20"/>
          <p:cNvSpPr/>
          <p:nvPr/>
        </p:nvSpPr>
        <p:spPr>
          <a:xfrm>
            <a:off x="7219831" y="5690116"/>
            <a:ext cx="190500" cy="398859"/>
          </a:xfrm>
          <a:prstGeom prst="rect">
            <a:avLst/>
          </a:prstGeom>
          <a:noFill/>
          <a:ln/>
        </p:spPr>
        <p:txBody>
          <a:bodyPr wrap="none" rtlCol="0" anchor="t"/>
          <a:lstStyle/>
          <a:p>
            <a:pPr marL="0" indent="0" algn="ctr">
              <a:lnSpc>
                <a:spcPts val="3141"/>
              </a:lnSpc>
              <a:buNone/>
            </a:pPr>
            <a:r>
              <a:rPr lang="en-US" sz="2513" b="1" dirty="0">
                <a:solidFill>
                  <a:srgbClr val="48A8E2"/>
                </a:solidFill>
                <a:latin typeface="Nunito" pitchFamily="34" charset="0"/>
                <a:ea typeface="Nunito" pitchFamily="34" charset="-122"/>
                <a:cs typeface="Nunito" pitchFamily="34" charset="-120"/>
              </a:rPr>
              <a:t>4</a:t>
            </a:r>
            <a:endParaRPr lang="en-US" sz="2513" dirty="0"/>
          </a:p>
        </p:txBody>
      </p:sp>
      <p:sp>
        <p:nvSpPr>
          <p:cNvPr id="24" name="Text 21"/>
          <p:cNvSpPr/>
          <p:nvPr/>
        </p:nvSpPr>
        <p:spPr>
          <a:xfrm>
            <a:off x="3859054" y="5696664"/>
            <a:ext cx="2286000" cy="332423"/>
          </a:xfrm>
          <a:prstGeom prst="rect">
            <a:avLst/>
          </a:prstGeom>
          <a:noFill/>
          <a:ln/>
        </p:spPr>
        <p:txBody>
          <a:bodyPr wrap="none" rtlCol="0" anchor="t"/>
          <a:lstStyle/>
          <a:p>
            <a:pPr marL="0" indent="0" algn="r">
              <a:lnSpc>
                <a:spcPts val="2617"/>
              </a:lnSpc>
              <a:buNone/>
            </a:pPr>
            <a:r>
              <a:rPr lang="en-US" sz="2094" b="1" dirty="0">
                <a:solidFill>
                  <a:srgbClr val="48A8E2"/>
                </a:solidFill>
                <a:latin typeface="Nunito" pitchFamily="34" charset="0"/>
                <a:ea typeface="Nunito" pitchFamily="34" charset="-122"/>
                <a:cs typeface="Nunito" pitchFamily="34" charset="-120"/>
              </a:rPr>
              <a:t>Buzzer Notification</a:t>
            </a:r>
            <a:endParaRPr lang="en-US" sz="2094" dirty="0"/>
          </a:p>
        </p:txBody>
      </p:sp>
      <p:sp>
        <p:nvSpPr>
          <p:cNvPr id="25" name="Text 22"/>
          <p:cNvSpPr/>
          <p:nvPr/>
        </p:nvSpPr>
        <p:spPr>
          <a:xfrm>
            <a:off x="2559725" y="6241733"/>
            <a:ext cx="3585329" cy="1021199"/>
          </a:xfrm>
          <a:prstGeom prst="rect">
            <a:avLst/>
          </a:prstGeom>
          <a:noFill/>
          <a:ln/>
        </p:spPr>
        <p:txBody>
          <a:bodyPr wrap="square" rtlCol="0" anchor="t"/>
          <a:lstStyle/>
          <a:p>
            <a:pPr marL="0" indent="0" algn="r">
              <a:lnSpc>
                <a:spcPts val="2680"/>
              </a:lnSpc>
              <a:buNone/>
            </a:pPr>
            <a:r>
              <a:rPr lang="en-US" sz="1675" dirty="0">
                <a:solidFill>
                  <a:srgbClr val="FFFFFF"/>
                </a:solidFill>
                <a:latin typeface="PT Sans" pitchFamily="34" charset="0"/>
                <a:ea typeface="PT Sans" pitchFamily="34" charset="-122"/>
                <a:cs typeface="PT Sans" pitchFamily="34" charset="-120"/>
              </a:rPr>
              <a:t>A confirmation beep sounds indicating successful fare payment and the LCD display shows a "Thank You" message.</a:t>
            </a:r>
            <a:endParaRPr lang="en-US" sz="167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txBody>
          <a:bodyPr/>
          <a:lstStyle/>
          <a:p>
            <a:endParaRPr lang="en-US"/>
          </a:p>
        </p:txBody>
      </p:sp>
      <p:sp>
        <p:nvSpPr>
          <p:cNvPr id="6" name="Text 2"/>
          <p:cNvSpPr/>
          <p:nvPr/>
        </p:nvSpPr>
        <p:spPr>
          <a:xfrm>
            <a:off x="1467240" y="686103"/>
            <a:ext cx="9933503" cy="1388745"/>
          </a:xfrm>
          <a:prstGeom prst="rect">
            <a:avLst/>
          </a:prstGeom>
          <a:noFill/>
          <a:ln/>
        </p:spPr>
        <p:txBody>
          <a:bodyPr wrap="square" rtlCol="0" anchor="t"/>
          <a:lstStyle/>
          <a:p>
            <a:pPr marL="0" indent="0">
              <a:lnSpc>
                <a:spcPts val="5468"/>
              </a:lnSpc>
              <a:buNone/>
            </a:pPr>
            <a:r>
              <a:rPr lang="en-US" sz="4800" b="1" dirty="0">
                <a:solidFill>
                  <a:srgbClr val="FFFFFF"/>
                </a:solidFill>
                <a:latin typeface="Nunito" pitchFamily="34" charset="0"/>
                <a:ea typeface="Nunito" pitchFamily="34" charset="-122"/>
                <a:cs typeface="Nunito" pitchFamily="34" charset="-120"/>
              </a:rPr>
              <a:t>Block Diagram</a:t>
            </a:r>
            <a:endParaRPr lang="en-US" sz="4800" dirty="0"/>
          </a:p>
        </p:txBody>
      </p:sp>
      <p:pic>
        <p:nvPicPr>
          <p:cNvPr id="9" name="Picture 8">
            <a:extLst>
              <a:ext uri="{FF2B5EF4-FFF2-40B4-BE49-F238E27FC236}">
                <a16:creationId xmlns:a16="http://schemas.microsoft.com/office/drawing/2014/main" id="{4FF3A032-BF7A-4D48-5129-F47CEFF1EAFC}"/>
              </a:ext>
            </a:extLst>
          </p:cNvPr>
          <p:cNvPicPr>
            <a:picLocks noChangeAspect="1"/>
          </p:cNvPicPr>
          <p:nvPr/>
        </p:nvPicPr>
        <p:blipFill>
          <a:blip r:embed="rId5"/>
          <a:stretch>
            <a:fillRect/>
          </a:stretch>
        </p:blipFill>
        <p:spPr>
          <a:xfrm>
            <a:off x="2569219" y="1798316"/>
            <a:ext cx="9933503" cy="5994563"/>
          </a:xfrm>
          <a:prstGeom prst="rect">
            <a:avLst/>
          </a:prstGeom>
        </p:spPr>
      </p:pic>
    </p:spTree>
    <p:extLst>
      <p:ext uri="{BB962C8B-B14F-4D97-AF65-F5344CB8AC3E}">
        <p14:creationId xmlns:p14="http://schemas.microsoft.com/office/powerpoint/2010/main" val="16794543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2348389" y="3980953"/>
            <a:ext cx="569976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System Functionalities</a:t>
            </a:r>
            <a:endParaRPr lang="en-US" sz="4374" dirty="0"/>
          </a:p>
        </p:txBody>
      </p:sp>
      <p:sp>
        <p:nvSpPr>
          <p:cNvPr id="5" name="Text 2"/>
          <p:cNvSpPr/>
          <p:nvPr/>
        </p:nvSpPr>
        <p:spPr>
          <a:xfrm>
            <a:off x="2348389" y="5008581"/>
            <a:ext cx="9933503" cy="1777008"/>
          </a:xfrm>
          <a:prstGeom prst="rect">
            <a:avLst/>
          </a:prstGeom>
          <a:noFill/>
          <a:ln/>
        </p:spPr>
        <p:txBody>
          <a:bodyPr wrap="square" rtlCol="0" anchor="t"/>
          <a:lstStyle/>
          <a:p>
            <a:pPr marL="0" indent="0">
              <a:lnSpc>
                <a:spcPts val="2799"/>
              </a:lnSpc>
              <a:buNone/>
            </a:pPr>
            <a:r>
              <a:rPr lang="en-US" sz="2000" dirty="0">
                <a:solidFill>
                  <a:srgbClr val="FFFFFF"/>
                </a:solidFill>
                <a:latin typeface="PT Sans" pitchFamily="34" charset="0"/>
                <a:ea typeface="PT Sans" pitchFamily="34" charset="-122"/>
                <a:cs typeface="PT Sans" pitchFamily="34" charset="-120"/>
              </a:rPr>
              <a:t>The ATC system uses advanced algorithms to identify and classify vehicles, ensuring accurate toll collection. The system also features real-time transaction processing, enabling instant payments and reducing congestion at toll booths. Users can choose from various automated payment methods, including prepaid, postpaid, and mobile apps. The system also integrates with e-wallets and payment gateways for added convenience.</a:t>
            </a:r>
            <a:endParaRPr lang="en-US" sz="2000" dirty="0"/>
          </a:p>
        </p:txBody>
      </p:sp>
      <p:pic>
        <p:nvPicPr>
          <p:cNvPr id="6" name="Image 1" descr="preencoded.png"/>
          <p:cNvPicPr>
            <a:picLocks noChangeAspect="1"/>
          </p:cNvPicPr>
          <p:nvPr/>
        </p:nvPicPr>
        <p:blipFill>
          <a:blip r:embed="rId4"/>
          <a:stretch>
            <a:fillRect/>
          </a:stretch>
        </p:blipFill>
        <p:spPr>
          <a:xfrm>
            <a:off x="0" y="0"/>
            <a:ext cx="14630400" cy="328755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1"/>
          <p:cNvSpPr/>
          <p:nvPr/>
        </p:nvSpPr>
        <p:spPr>
          <a:xfrm>
            <a:off x="28012" y="0"/>
            <a:ext cx="14630400" cy="8229600"/>
          </a:xfrm>
          <a:prstGeom prst="rect">
            <a:avLst/>
          </a:prstGeom>
          <a:solidFill>
            <a:srgbClr val="00002E">
              <a:alpha val="73000"/>
            </a:srgbClr>
          </a:solidFill>
          <a:ln/>
        </p:spPr>
        <p:txBody>
          <a:bodyPr/>
          <a:lstStyle/>
          <a:p>
            <a:endParaRPr lang="en-US"/>
          </a:p>
        </p:txBody>
      </p:sp>
      <p:sp>
        <p:nvSpPr>
          <p:cNvPr id="6" name="Text 2"/>
          <p:cNvSpPr/>
          <p:nvPr/>
        </p:nvSpPr>
        <p:spPr>
          <a:xfrm>
            <a:off x="2526149" y="1040963"/>
            <a:ext cx="4443889" cy="694373"/>
          </a:xfrm>
          <a:prstGeom prst="rect">
            <a:avLst/>
          </a:prstGeom>
          <a:noFill/>
          <a:ln/>
        </p:spPr>
        <p:txBody>
          <a:bodyPr wrap="none" rtlCol="0" anchor="t"/>
          <a:lstStyle/>
          <a:p>
            <a:pPr marL="0" indent="0">
              <a:lnSpc>
                <a:spcPts val="5468"/>
              </a:lnSpc>
              <a:buNone/>
            </a:pPr>
            <a:r>
              <a:rPr lang="en-US" sz="6000" b="1" dirty="0">
                <a:solidFill>
                  <a:srgbClr val="FFFFFF"/>
                </a:solidFill>
                <a:latin typeface="Nunito" pitchFamily="34" charset="0"/>
                <a:ea typeface="Nunito" pitchFamily="34" charset="-122"/>
                <a:cs typeface="Nunito" pitchFamily="34" charset="-120"/>
              </a:rPr>
              <a:t>Outline</a:t>
            </a:r>
            <a:endParaRPr lang="en-US" sz="6000" dirty="0"/>
          </a:p>
        </p:txBody>
      </p:sp>
      <p:sp>
        <p:nvSpPr>
          <p:cNvPr id="7" name="Text 3"/>
          <p:cNvSpPr/>
          <p:nvPr/>
        </p:nvSpPr>
        <p:spPr>
          <a:xfrm>
            <a:off x="2526149" y="2250656"/>
            <a:ext cx="9578102" cy="355402"/>
          </a:xfrm>
          <a:prstGeom prst="rect">
            <a:avLst/>
          </a:prstGeom>
          <a:noFill/>
          <a:ln/>
        </p:spPr>
        <p:txBody>
          <a:bodyPr wrap="none" rtlCol="0" anchor="t"/>
          <a:lstStyle/>
          <a:p>
            <a:pPr marL="342900" indent="-342900" algn="l">
              <a:buSzPct val="100000"/>
              <a:buChar char="•"/>
            </a:pPr>
            <a:r>
              <a:rPr lang="en-US" sz="2400">
                <a:solidFill>
                  <a:srgbClr val="FFFFFF"/>
                </a:solidFill>
                <a:latin typeface="PT Sans" pitchFamily="34" charset="0"/>
                <a:ea typeface="PT Sans" pitchFamily="34" charset="-122"/>
                <a:cs typeface="PT Sans" pitchFamily="34" charset="-120"/>
              </a:rPr>
              <a:t>What </a:t>
            </a:r>
            <a:r>
              <a:rPr lang="en-US" sz="2400" smtClean="0">
                <a:solidFill>
                  <a:srgbClr val="FFFFFF"/>
                </a:solidFill>
                <a:latin typeface="PT Sans" pitchFamily="34" charset="0"/>
                <a:ea typeface="PT Sans" pitchFamily="34" charset="-122"/>
                <a:cs typeface="PT Sans" pitchFamily="34" charset="-120"/>
              </a:rPr>
              <a:t>is ATC</a:t>
            </a:r>
            <a:endParaRPr lang="en-US" sz="2400" dirty="0"/>
          </a:p>
        </p:txBody>
      </p:sp>
      <p:sp>
        <p:nvSpPr>
          <p:cNvPr id="8" name="Text 4"/>
          <p:cNvSpPr/>
          <p:nvPr/>
        </p:nvSpPr>
        <p:spPr>
          <a:xfrm>
            <a:off x="2526149" y="2694878"/>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Project Purpose</a:t>
            </a:r>
            <a:endParaRPr lang="en-US" sz="2400" dirty="0"/>
          </a:p>
        </p:txBody>
      </p:sp>
      <p:sp>
        <p:nvSpPr>
          <p:cNvPr id="9" name="Text 5"/>
          <p:cNvSpPr/>
          <p:nvPr/>
        </p:nvSpPr>
        <p:spPr>
          <a:xfrm>
            <a:off x="2498137" y="3610898"/>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Equipment Used</a:t>
            </a:r>
            <a:endParaRPr lang="en-US" sz="2400" dirty="0"/>
          </a:p>
        </p:txBody>
      </p:sp>
      <p:sp>
        <p:nvSpPr>
          <p:cNvPr id="10" name="Text 6"/>
          <p:cNvSpPr/>
          <p:nvPr/>
        </p:nvSpPr>
        <p:spPr>
          <a:xfrm>
            <a:off x="2498137" y="4055120"/>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Working Principle of Equipment</a:t>
            </a:r>
            <a:endParaRPr lang="en-US" sz="2400" dirty="0"/>
          </a:p>
        </p:txBody>
      </p:sp>
      <p:sp>
        <p:nvSpPr>
          <p:cNvPr id="11" name="Text 7"/>
          <p:cNvSpPr/>
          <p:nvPr/>
        </p:nvSpPr>
        <p:spPr>
          <a:xfrm>
            <a:off x="2498137" y="4499342"/>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Project Flow</a:t>
            </a:r>
            <a:endParaRPr lang="en-US" sz="2400" dirty="0"/>
          </a:p>
        </p:txBody>
      </p:sp>
      <p:sp>
        <p:nvSpPr>
          <p:cNvPr id="12" name="Text 8"/>
          <p:cNvSpPr/>
          <p:nvPr/>
        </p:nvSpPr>
        <p:spPr>
          <a:xfrm>
            <a:off x="2498137" y="5901598"/>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Challenges Faced</a:t>
            </a:r>
            <a:endParaRPr lang="en-US" sz="2400" dirty="0"/>
          </a:p>
        </p:txBody>
      </p:sp>
      <p:sp>
        <p:nvSpPr>
          <p:cNvPr id="13" name="Text 9"/>
          <p:cNvSpPr/>
          <p:nvPr/>
        </p:nvSpPr>
        <p:spPr>
          <a:xfrm>
            <a:off x="2498137" y="6345820"/>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Implementation and Benefits</a:t>
            </a:r>
            <a:endParaRPr lang="en-US" sz="2400" dirty="0"/>
          </a:p>
        </p:txBody>
      </p:sp>
      <p:sp>
        <p:nvSpPr>
          <p:cNvPr id="14" name="Text 10"/>
          <p:cNvSpPr/>
          <p:nvPr/>
        </p:nvSpPr>
        <p:spPr>
          <a:xfrm>
            <a:off x="2470125" y="7234325"/>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Conclusion and Future Work</a:t>
            </a:r>
            <a:endParaRPr lang="en-US" sz="2400" dirty="0"/>
          </a:p>
        </p:txBody>
      </p:sp>
      <p:sp>
        <p:nvSpPr>
          <p:cNvPr id="17" name="Text 6">
            <a:extLst>
              <a:ext uri="{FF2B5EF4-FFF2-40B4-BE49-F238E27FC236}">
                <a16:creationId xmlns:a16="http://schemas.microsoft.com/office/drawing/2014/main" id="{3C65142A-D334-723D-B152-FABBA34FD80C}"/>
              </a:ext>
            </a:extLst>
          </p:cNvPr>
          <p:cNvSpPr/>
          <p:nvPr/>
        </p:nvSpPr>
        <p:spPr>
          <a:xfrm>
            <a:off x="2498137" y="5453649"/>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Security and Privacy</a:t>
            </a:r>
            <a:endParaRPr lang="en-US" sz="2400" dirty="0"/>
          </a:p>
        </p:txBody>
      </p:sp>
      <p:sp>
        <p:nvSpPr>
          <p:cNvPr id="19" name="Text 6">
            <a:extLst>
              <a:ext uri="{FF2B5EF4-FFF2-40B4-BE49-F238E27FC236}">
                <a16:creationId xmlns:a16="http://schemas.microsoft.com/office/drawing/2014/main" id="{D2D25397-2FB9-581C-383A-16F485EF419D}"/>
              </a:ext>
            </a:extLst>
          </p:cNvPr>
          <p:cNvSpPr/>
          <p:nvPr/>
        </p:nvSpPr>
        <p:spPr>
          <a:xfrm>
            <a:off x="2498137" y="6783394"/>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Limitations of ATC System</a:t>
            </a:r>
            <a:endParaRPr lang="en-US" sz="2400" dirty="0"/>
          </a:p>
        </p:txBody>
      </p:sp>
      <p:sp>
        <p:nvSpPr>
          <p:cNvPr id="20" name="Text 6">
            <a:extLst>
              <a:ext uri="{FF2B5EF4-FFF2-40B4-BE49-F238E27FC236}">
                <a16:creationId xmlns:a16="http://schemas.microsoft.com/office/drawing/2014/main" id="{C4C83CA9-C657-D2A5-1671-95703B721B8E}"/>
              </a:ext>
            </a:extLst>
          </p:cNvPr>
          <p:cNvSpPr/>
          <p:nvPr/>
        </p:nvSpPr>
        <p:spPr>
          <a:xfrm>
            <a:off x="2498137" y="4977891"/>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System Functionalities</a:t>
            </a:r>
            <a:endParaRPr lang="en-US" sz="2400" dirty="0"/>
          </a:p>
        </p:txBody>
      </p:sp>
      <p:sp>
        <p:nvSpPr>
          <p:cNvPr id="3" name="Text 4">
            <a:extLst>
              <a:ext uri="{FF2B5EF4-FFF2-40B4-BE49-F238E27FC236}">
                <a16:creationId xmlns:a16="http://schemas.microsoft.com/office/drawing/2014/main" id="{09563430-AC8A-DA44-E2FE-A2E203DB9802}"/>
              </a:ext>
            </a:extLst>
          </p:cNvPr>
          <p:cNvSpPr/>
          <p:nvPr/>
        </p:nvSpPr>
        <p:spPr>
          <a:xfrm>
            <a:off x="2498137" y="3166676"/>
            <a:ext cx="9578102" cy="355402"/>
          </a:xfrm>
          <a:prstGeom prst="rect">
            <a:avLst/>
          </a:prstGeom>
          <a:noFill/>
          <a:ln/>
        </p:spPr>
        <p:txBody>
          <a:bodyPr wrap="none" rtlCol="0" anchor="t"/>
          <a:lstStyle/>
          <a:p>
            <a:pPr marL="342900" indent="-342900" algn="l">
              <a:buSzPct val="100000"/>
              <a:buChar char="•"/>
            </a:pPr>
            <a:r>
              <a:rPr lang="en-US" sz="2400" dirty="0">
                <a:solidFill>
                  <a:srgbClr val="FFFFFF"/>
                </a:solidFill>
                <a:latin typeface="PT Sans" pitchFamily="34" charset="0"/>
                <a:ea typeface="PT Sans" pitchFamily="34" charset="-122"/>
                <a:cs typeface="PT Sans" pitchFamily="34" charset="-120"/>
              </a:rPr>
              <a:t>Circuit Diagram</a:t>
            </a:r>
            <a:endParaRPr 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a:extLst>
              <a:ext uri="{FF2B5EF4-FFF2-40B4-BE49-F238E27FC236}">
                <a16:creationId xmlns:a16="http://schemas.microsoft.com/office/drawing/2014/main" id="{20829B4E-6225-B8D7-E69B-718747BAAD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4630400" cy="8260378"/>
          </a:xfrm>
          <a:prstGeom prst="rect">
            <a:avLst/>
          </a:prstGeom>
          <a:noFill/>
          <a:extLst>
            <a:ext uri="{909E8E84-426E-40DD-AFC4-6F175D3DCCD1}">
              <a14:hiddenFill xmlns:a14="http://schemas.microsoft.com/office/drawing/2010/main">
                <a:solidFill>
                  <a:srgbClr val="FFFFFF"/>
                </a:solidFill>
              </a14:hiddenFill>
            </a:ext>
          </a:extLst>
        </p:spPr>
      </p:pic>
      <p:sp>
        <p:nvSpPr>
          <p:cNvPr id="3" name="Shape 0"/>
          <p:cNvSpPr/>
          <p:nvPr/>
        </p:nvSpPr>
        <p:spPr>
          <a:xfrm>
            <a:off x="0" y="30778"/>
            <a:ext cx="14630400" cy="8229600"/>
          </a:xfrm>
          <a:prstGeom prst="rect">
            <a:avLst/>
          </a:prstGeom>
          <a:solidFill>
            <a:srgbClr val="00002E">
              <a:alpha val="84000"/>
            </a:srgbClr>
          </a:solidFill>
          <a:ln w="55483">
            <a:solidFill>
              <a:srgbClr val="262654"/>
            </a:solidFill>
            <a:prstDash val="solid"/>
          </a:ln>
        </p:spPr>
        <p:txBody>
          <a:bodyPr/>
          <a:lstStyle/>
          <a:p>
            <a:endParaRPr lang="en-US"/>
          </a:p>
        </p:txBody>
      </p:sp>
      <p:sp>
        <p:nvSpPr>
          <p:cNvPr id="18" name="TextBox 17">
            <a:extLst>
              <a:ext uri="{FF2B5EF4-FFF2-40B4-BE49-F238E27FC236}">
                <a16:creationId xmlns:a16="http://schemas.microsoft.com/office/drawing/2014/main" id="{28509DEF-1322-FC49-EF99-6AC97FA35632}"/>
              </a:ext>
            </a:extLst>
          </p:cNvPr>
          <p:cNvSpPr txBox="1"/>
          <p:nvPr/>
        </p:nvSpPr>
        <p:spPr>
          <a:xfrm>
            <a:off x="1907770" y="1975753"/>
            <a:ext cx="11276215" cy="4339650"/>
          </a:xfrm>
          <a:prstGeom prst="rect">
            <a:avLst/>
          </a:prstGeom>
          <a:noFill/>
        </p:spPr>
        <p:txBody>
          <a:bodyPr wrap="square">
            <a:spAutoFit/>
          </a:bodyPr>
          <a:lstStyle/>
          <a:p>
            <a:r>
              <a:rPr lang="en-US" sz="4800" b="1" dirty="0">
                <a:solidFill>
                  <a:schemeClr val="bg1">
                    <a:lumMod val="95000"/>
                  </a:schemeClr>
                </a:solidFill>
                <a:latin typeface="Nunito" pitchFamily="2" charset="0"/>
              </a:rPr>
              <a:t>Security and Privacy</a:t>
            </a:r>
          </a:p>
          <a:p>
            <a:endParaRPr lang="en-US" sz="4400" b="1" dirty="0">
              <a:solidFill>
                <a:schemeClr val="bg1">
                  <a:lumMod val="95000"/>
                </a:schemeClr>
              </a:solidFill>
              <a:latin typeface="Nunito" pitchFamily="2" charset="0"/>
            </a:endParaRPr>
          </a:p>
          <a:p>
            <a:endParaRPr lang="en-US" sz="4400" b="1" dirty="0">
              <a:solidFill>
                <a:schemeClr val="bg1">
                  <a:lumMod val="95000"/>
                </a:schemeClr>
              </a:solidFill>
              <a:latin typeface="Nunito" pitchFamily="2" charset="0"/>
            </a:endParaRPr>
          </a:p>
          <a:p>
            <a:r>
              <a:rPr lang="en-US" sz="2800" dirty="0">
                <a:solidFill>
                  <a:schemeClr val="bg1">
                    <a:lumMod val="95000"/>
                  </a:schemeClr>
                </a:solidFill>
                <a:latin typeface="PT Sans" panose="020B0503020203020204" pitchFamily="34" charset="0"/>
              </a:rPr>
              <a:t>The Automatic Toll Collection (ATC) system uses RFID technology to identify vehicles and charge tolls. It is important to maintain the security and privacy of drivers' information. The system stores all data securely and ensures that drivers' personal information is not shared with unauthorized parties.</a:t>
            </a:r>
          </a:p>
        </p:txBody>
      </p:sp>
    </p:spTree>
    <p:extLst>
      <p:ext uri="{BB962C8B-B14F-4D97-AF65-F5344CB8AC3E}">
        <p14:creationId xmlns:p14="http://schemas.microsoft.com/office/powerpoint/2010/main" val="1330823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2348389" y="2033588"/>
            <a:ext cx="4450080" cy="694373"/>
          </a:xfrm>
          <a:prstGeom prst="rect">
            <a:avLst/>
          </a:prstGeom>
          <a:noFill/>
          <a:ln/>
        </p:spPr>
        <p:txBody>
          <a:bodyPr wrap="none" rtlCol="0" anchor="t"/>
          <a:lstStyle/>
          <a:p>
            <a:pPr marL="0" indent="0">
              <a:lnSpc>
                <a:spcPts val="5468"/>
              </a:lnSpc>
              <a:buNone/>
            </a:pPr>
            <a:r>
              <a:rPr lang="en-US" sz="4400" b="1" dirty="0">
                <a:solidFill>
                  <a:srgbClr val="FFFFFF"/>
                </a:solidFill>
                <a:latin typeface="Nunito" pitchFamily="34" charset="0"/>
                <a:ea typeface="Nunito" pitchFamily="34" charset="-122"/>
                <a:cs typeface="Nunito" pitchFamily="34" charset="-120"/>
              </a:rPr>
              <a:t>Challenges Faced</a:t>
            </a:r>
            <a:endParaRPr lang="en-US" sz="4400" dirty="0"/>
          </a:p>
        </p:txBody>
      </p:sp>
      <p:sp>
        <p:nvSpPr>
          <p:cNvPr id="5" name="Shape 2"/>
          <p:cNvSpPr/>
          <p:nvPr/>
        </p:nvSpPr>
        <p:spPr>
          <a:xfrm>
            <a:off x="2348389" y="3234809"/>
            <a:ext cx="499943" cy="499943"/>
          </a:xfrm>
          <a:prstGeom prst="roundRect">
            <a:avLst>
              <a:gd name="adj" fmla="val 80001"/>
            </a:avLst>
          </a:prstGeom>
          <a:solidFill>
            <a:srgbClr val="00002E"/>
          </a:solidFill>
          <a:ln w="27742">
            <a:solidFill>
              <a:srgbClr val="F2B42D"/>
            </a:solidFill>
            <a:prstDash val="solid"/>
          </a:ln>
        </p:spPr>
        <p:txBody>
          <a:bodyPr/>
          <a:lstStyle/>
          <a:p>
            <a:endParaRPr lang="en-US" sz="2000"/>
          </a:p>
        </p:txBody>
      </p:sp>
      <p:sp>
        <p:nvSpPr>
          <p:cNvPr id="6" name="Text 3"/>
          <p:cNvSpPr/>
          <p:nvPr/>
        </p:nvSpPr>
        <p:spPr>
          <a:xfrm>
            <a:off x="2499241" y="3276481"/>
            <a:ext cx="198120" cy="416481"/>
          </a:xfrm>
          <a:prstGeom prst="rect">
            <a:avLst/>
          </a:prstGeom>
          <a:noFill/>
          <a:ln/>
        </p:spPr>
        <p:txBody>
          <a:bodyPr wrap="none" rtlCol="0" anchor="t"/>
          <a:lstStyle/>
          <a:p>
            <a:pPr marL="0" indent="0" algn="ctr">
              <a:lnSpc>
                <a:spcPts val="3281"/>
              </a:lnSpc>
              <a:buNone/>
            </a:pPr>
            <a:r>
              <a:rPr lang="en-US" sz="2800" b="1" dirty="0">
                <a:solidFill>
                  <a:srgbClr val="F2B42D"/>
                </a:solidFill>
                <a:latin typeface="Nunito" pitchFamily="34" charset="0"/>
                <a:ea typeface="Nunito" pitchFamily="34" charset="-122"/>
                <a:cs typeface="Nunito" pitchFamily="34" charset="-120"/>
              </a:rPr>
              <a:t>1</a:t>
            </a:r>
            <a:endParaRPr lang="en-US" sz="2800" dirty="0"/>
          </a:p>
        </p:txBody>
      </p:sp>
      <p:sp>
        <p:nvSpPr>
          <p:cNvPr id="7" name="Text 4"/>
          <p:cNvSpPr/>
          <p:nvPr/>
        </p:nvSpPr>
        <p:spPr>
          <a:xfrm>
            <a:off x="3070503" y="3311128"/>
            <a:ext cx="2440900" cy="1041559"/>
          </a:xfrm>
          <a:prstGeom prst="rect">
            <a:avLst/>
          </a:prstGeom>
          <a:noFill/>
          <a:ln/>
        </p:spPr>
        <p:txBody>
          <a:bodyPr wrap="square" rtlCol="0" anchor="t"/>
          <a:lstStyle/>
          <a:p>
            <a:pPr marL="0" indent="0">
              <a:lnSpc>
                <a:spcPts val="2734"/>
              </a:lnSpc>
              <a:buNone/>
            </a:pPr>
            <a:r>
              <a:rPr lang="en-US" sz="2400" b="1" dirty="0">
                <a:solidFill>
                  <a:srgbClr val="F2B42D"/>
                </a:solidFill>
                <a:latin typeface="Nunito" pitchFamily="34" charset="0"/>
                <a:ea typeface="Nunito" pitchFamily="34" charset="-122"/>
                <a:cs typeface="Nunito" pitchFamily="34" charset="-120"/>
              </a:rPr>
              <a:t>Integration with Existing Infrastructure</a:t>
            </a:r>
            <a:endParaRPr lang="en-US" sz="2400" dirty="0"/>
          </a:p>
        </p:txBody>
      </p:sp>
      <p:sp>
        <p:nvSpPr>
          <p:cNvPr id="8" name="Text 5"/>
          <p:cNvSpPr/>
          <p:nvPr/>
        </p:nvSpPr>
        <p:spPr>
          <a:xfrm>
            <a:off x="3070503" y="4574858"/>
            <a:ext cx="2440900" cy="2132409"/>
          </a:xfrm>
          <a:prstGeom prst="rect">
            <a:avLst/>
          </a:prstGeom>
          <a:noFill/>
          <a:ln/>
        </p:spPr>
        <p:txBody>
          <a:bodyPr wrap="square" rtlCol="0" anchor="t"/>
          <a:lstStyle/>
          <a:p>
            <a:pPr marL="0" indent="0">
              <a:lnSpc>
                <a:spcPts val="2799"/>
              </a:lnSpc>
              <a:buNone/>
            </a:pPr>
            <a:r>
              <a:rPr lang="en-US" dirty="0">
                <a:solidFill>
                  <a:srgbClr val="FFFFFF"/>
                </a:solidFill>
                <a:latin typeface="PT Sans" pitchFamily="34" charset="0"/>
                <a:ea typeface="PT Sans" pitchFamily="34" charset="-122"/>
                <a:cs typeface="PT Sans" pitchFamily="34" charset="-120"/>
              </a:rPr>
              <a:t>Integrating the system with existing toll gates took longer than expected but was necessary to minimize infrastructure changes.</a:t>
            </a:r>
            <a:endParaRPr lang="en-US" dirty="0"/>
          </a:p>
        </p:txBody>
      </p:sp>
      <p:sp>
        <p:nvSpPr>
          <p:cNvPr id="9" name="Shape 6"/>
          <p:cNvSpPr/>
          <p:nvPr/>
        </p:nvSpPr>
        <p:spPr>
          <a:xfrm>
            <a:off x="5733574" y="3234809"/>
            <a:ext cx="499943" cy="499943"/>
          </a:xfrm>
          <a:prstGeom prst="roundRect">
            <a:avLst>
              <a:gd name="adj" fmla="val 80001"/>
            </a:avLst>
          </a:prstGeom>
          <a:solidFill>
            <a:srgbClr val="00002E"/>
          </a:solidFill>
          <a:ln w="27742">
            <a:solidFill>
              <a:srgbClr val="D7425E"/>
            </a:solidFill>
            <a:prstDash val="solid"/>
          </a:ln>
        </p:spPr>
        <p:txBody>
          <a:bodyPr/>
          <a:lstStyle/>
          <a:p>
            <a:endParaRPr lang="en-US" sz="2000"/>
          </a:p>
        </p:txBody>
      </p:sp>
      <p:sp>
        <p:nvSpPr>
          <p:cNvPr id="10" name="Text 7"/>
          <p:cNvSpPr/>
          <p:nvPr/>
        </p:nvSpPr>
        <p:spPr>
          <a:xfrm>
            <a:off x="5884426" y="3276481"/>
            <a:ext cx="198120" cy="416481"/>
          </a:xfrm>
          <a:prstGeom prst="rect">
            <a:avLst/>
          </a:prstGeom>
          <a:noFill/>
          <a:ln/>
        </p:spPr>
        <p:txBody>
          <a:bodyPr wrap="none" rtlCol="0" anchor="t"/>
          <a:lstStyle/>
          <a:p>
            <a:pPr marL="0" indent="0" algn="ctr">
              <a:lnSpc>
                <a:spcPts val="3281"/>
              </a:lnSpc>
              <a:buNone/>
            </a:pPr>
            <a:r>
              <a:rPr lang="en-US" sz="2800" b="1" dirty="0">
                <a:solidFill>
                  <a:srgbClr val="D7425E"/>
                </a:solidFill>
                <a:latin typeface="Nunito" pitchFamily="34" charset="0"/>
                <a:ea typeface="Nunito" pitchFamily="34" charset="-122"/>
                <a:cs typeface="Nunito" pitchFamily="34" charset="-120"/>
              </a:rPr>
              <a:t>2</a:t>
            </a:r>
            <a:endParaRPr lang="en-US" sz="2800" dirty="0"/>
          </a:p>
        </p:txBody>
      </p:sp>
      <p:sp>
        <p:nvSpPr>
          <p:cNvPr id="11" name="Text 8"/>
          <p:cNvSpPr/>
          <p:nvPr/>
        </p:nvSpPr>
        <p:spPr>
          <a:xfrm>
            <a:off x="6455688" y="3311128"/>
            <a:ext cx="2440900" cy="1041559"/>
          </a:xfrm>
          <a:prstGeom prst="rect">
            <a:avLst/>
          </a:prstGeom>
          <a:noFill/>
          <a:ln/>
        </p:spPr>
        <p:txBody>
          <a:bodyPr wrap="square" rtlCol="0" anchor="t"/>
          <a:lstStyle/>
          <a:p>
            <a:pPr marL="0" indent="0">
              <a:lnSpc>
                <a:spcPts val="2734"/>
              </a:lnSpc>
              <a:buNone/>
            </a:pPr>
            <a:r>
              <a:rPr lang="en-US" sz="2400" b="1" dirty="0">
                <a:solidFill>
                  <a:srgbClr val="D7425E"/>
                </a:solidFill>
                <a:latin typeface="Nunito" pitchFamily="34" charset="0"/>
                <a:ea typeface="Nunito" pitchFamily="34" charset="-122"/>
                <a:cs typeface="Nunito" pitchFamily="34" charset="-120"/>
              </a:rPr>
              <a:t>Communication Between Components</a:t>
            </a:r>
            <a:endParaRPr lang="en-US" sz="2400" dirty="0"/>
          </a:p>
        </p:txBody>
      </p:sp>
      <p:sp>
        <p:nvSpPr>
          <p:cNvPr id="12" name="Text 9"/>
          <p:cNvSpPr/>
          <p:nvPr/>
        </p:nvSpPr>
        <p:spPr>
          <a:xfrm>
            <a:off x="6455688" y="4574858"/>
            <a:ext cx="2440900" cy="2843213"/>
          </a:xfrm>
          <a:prstGeom prst="rect">
            <a:avLst/>
          </a:prstGeom>
          <a:noFill/>
          <a:ln/>
        </p:spPr>
        <p:txBody>
          <a:bodyPr wrap="square" rtlCol="0" anchor="t"/>
          <a:lstStyle/>
          <a:p>
            <a:pPr marL="0" indent="0">
              <a:lnSpc>
                <a:spcPts val="2799"/>
              </a:lnSpc>
              <a:buNone/>
            </a:pPr>
            <a:r>
              <a:rPr lang="en-US" dirty="0">
                <a:solidFill>
                  <a:srgbClr val="FFFFFF"/>
                </a:solidFill>
                <a:latin typeface="PT Sans" pitchFamily="34" charset="0"/>
                <a:ea typeface="PT Sans" pitchFamily="34" charset="-122"/>
                <a:cs typeface="PT Sans" pitchFamily="34" charset="-120"/>
              </a:rPr>
              <a:t>Ensuring seamless communication between the different equipment components was a major challenge but was overcome through rigorous testing and calibration.</a:t>
            </a:r>
            <a:endParaRPr lang="en-US" dirty="0"/>
          </a:p>
        </p:txBody>
      </p:sp>
      <p:sp>
        <p:nvSpPr>
          <p:cNvPr id="13" name="Shape 10"/>
          <p:cNvSpPr/>
          <p:nvPr/>
        </p:nvSpPr>
        <p:spPr>
          <a:xfrm>
            <a:off x="9118759" y="3234809"/>
            <a:ext cx="499943" cy="499943"/>
          </a:xfrm>
          <a:prstGeom prst="roundRect">
            <a:avLst>
              <a:gd name="adj" fmla="val 80001"/>
            </a:avLst>
          </a:prstGeom>
          <a:solidFill>
            <a:srgbClr val="00002E"/>
          </a:solidFill>
          <a:ln w="27742">
            <a:solidFill>
              <a:srgbClr val="DD785E"/>
            </a:solidFill>
            <a:prstDash val="solid"/>
          </a:ln>
        </p:spPr>
        <p:txBody>
          <a:bodyPr/>
          <a:lstStyle/>
          <a:p>
            <a:endParaRPr lang="en-US" sz="2000"/>
          </a:p>
        </p:txBody>
      </p:sp>
      <p:sp>
        <p:nvSpPr>
          <p:cNvPr id="14" name="Text 11"/>
          <p:cNvSpPr/>
          <p:nvPr/>
        </p:nvSpPr>
        <p:spPr>
          <a:xfrm>
            <a:off x="9269611" y="3276481"/>
            <a:ext cx="198120" cy="416481"/>
          </a:xfrm>
          <a:prstGeom prst="rect">
            <a:avLst/>
          </a:prstGeom>
          <a:noFill/>
          <a:ln/>
        </p:spPr>
        <p:txBody>
          <a:bodyPr wrap="none" rtlCol="0" anchor="t"/>
          <a:lstStyle/>
          <a:p>
            <a:pPr marL="0" indent="0" algn="ctr">
              <a:lnSpc>
                <a:spcPts val="3281"/>
              </a:lnSpc>
              <a:buNone/>
            </a:pPr>
            <a:r>
              <a:rPr lang="en-US" sz="2800" b="1" dirty="0">
                <a:solidFill>
                  <a:srgbClr val="DD785E"/>
                </a:solidFill>
                <a:latin typeface="Nunito" pitchFamily="34" charset="0"/>
                <a:ea typeface="Nunito" pitchFamily="34" charset="-122"/>
                <a:cs typeface="Nunito" pitchFamily="34" charset="-120"/>
              </a:rPr>
              <a:t>3</a:t>
            </a:r>
            <a:endParaRPr lang="en-US" sz="2800" dirty="0"/>
          </a:p>
        </p:txBody>
      </p:sp>
      <p:sp>
        <p:nvSpPr>
          <p:cNvPr id="15" name="Text 12"/>
          <p:cNvSpPr/>
          <p:nvPr/>
        </p:nvSpPr>
        <p:spPr>
          <a:xfrm>
            <a:off x="9840873" y="3311128"/>
            <a:ext cx="2400300" cy="347186"/>
          </a:xfrm>
          <a:prstGeom prst="rect">
            <a:avLst/>
          </a:prstGeom>
          <a:noFill/>
          <a:ln/>
        </p:spPr>
        <p:txBody>
          <a:bodyPr wrap="none" rtlCol="0" anchor="t"/>
          <a:lstStyle/>
          <a:p>
            <a:pPr marL="0" indent="0">
              <a:lnSpc>
                <a:spcPts val="2734"/>
              </a:lnSpc>
              <a:buNone/>
            </a:pPr>
            <a:r>
              <a:rPr lang="en-US" sz="2400" b="1" dirty="0">
                <a:solidFill>
                  <a:srgbClr val="DD785E"/>
                </a:solidFill>
                <a:latin typeface="Nunito" pitchFamily="34" charset="0"/>
                <a:ea typeface="Nunito" pitchFamily="34" charset="-122"/>
                <a:cs typeface="Nunito" pitchFamily="34" charset="-120"/>
              </a:rPr>
              <a:t>RFID Tag Accuracy</a:t>
            </a:r>
            <a:endParaRPr lang="en-US" sz="2400" dirty="0"/>
          </a:p>
        </p:txBody>
      </p:sp>
      <p:sp>
        <p:nvSpPr>
          <p:cNvPr id="16" name="Text 13"/>
          <p:cNvSpPr/>
          <p:nvPr/>
        </p:nvSpPr>
        <p:spPr>
          <a:xfrm>
            <a:off x="9840873" y="3880485"/>
            <a:ext cx="2440900" cy="2132409"/>
          </a:xfrm>
          <a:prstGeom prst="rect">
            <a:avLst/>
          </a:prstGeom>
          <a:noFill/>
          <a:ln/>
        </p:spPr>
        <p:txBody>
          <a:bodyPr wrap="square" rtlCol="0" anchor="t"/>
          <a:lstStyle/>
          <a:p>
            <a:pPr marL="0" indent="0">
              <a:lnSpc>
                <a:spcPts val="2799"/>
              </a:lnSpc>
              <a:buNone/>
            </a:pPr>
            <a:r>
              <a:rPr lang="en-US" dirty="0">
                <a:solidFill>
                  <a:srgbClr val="FFFFFF"/>
                </a:solidFill>
                <a:latin typeface="PT Sans" pitchFamily="34" charset="0"/>
                <a:ea typeface="PT Sans" pitchFamily="34" charset="-122"/>
                <a:cs typeface="PT Sans" pitchFamily="34" charset="-120"/>
              </a:rPr>
              <a:t>Maintaining accurate records of payment was another challenge, but was resolved through the use of reliable RFID technology.</a:t>
            </a:r>
            <a:endParaRPr lang="en-US" dirty="0"/>
          </a:p>
        </p:txBody>
      </p:sp>
      <p:pic>
        <p:nvPicPr>
          <p:cNvPr id="17" name="Image 1" descr="preencoded.png"/>
          <p:cNvPicPr>
            <a:picLocks noChangeAspect="1"/>
          </p:cNvPicPr>
          <p:nvPr/>
        </p:nvPicPr>
        <p:blipFill>
          <a:blip r:embed="rId4"/>
          <a:stretch>
            <a:fillRect/>
          </a:stretch>
        </p:blipFill>
        <p:spPr>
          <a:xfrm>
            <a:off x="0" y="0"/>
            <a:ext cx="14630400" cy="122205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2348389" y="943570"/>
            <a:ext cx="7338060"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Implementation and Benefits</a:t>
            </a:r>
            <a:endParaRPr lang="en-US" sz="4374" dirty="0"/>
          </a:p>
        </p:txBody>
      </p:sp>
      <p:sp>
        <p:nvSpPr>
          <p:cNvPr id="5" name="Shape 2"/>
          <p:cNvSpPr/>
          <p:nvPr/>
        </p:nvSpPr>
        <p:spPr>
          <a:xfrm>
            <a:off x="2348389" y="2082284"/>
            <a:ext cx="4855726" cy="2490788"/>
          </a:xfrm>
          <a:prstGeom prst="roundRect">
            <a:avLst>
              <a:gd name="adj" fmla="val 16058"/>
            </a:avLst>
          </a:prstGeom>
          <a:solidFill>
            <a:srgbClr val="00002E"/>
          </a:solidFill>
          <a:ln w="27742">
            <a:solidFill>
              <a:srgbClr val="F2B42D"/>
            </a:solidFill>
            <a:prstDash val="solid"/>
          </a:ln>
        </p:spPr>
        <p:txBody>
          <a:bodyPr/>
          <a:lstStyle/>
          <a:p>
            <a:endParaRPr lang="en-US"/>
          </a:p>
        </p:txBody>
      </p:sp>
      <p:sp>
        <p:nvSpPr>
          <p:cNvPr id="6" name="Text 3"/>
          <p:cNvSpPr/>
          <p:nvPr/>
        </p:nvSpPr>
        <p:spPr>
          <a:xfrm>
            <a:off x="2598301" y="2332196"/>
            <a:ext cx="2636520"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Practical Application</a:t>
            </a:r>
            <a:endParaRPr lang="en-US" sz="2187" dirty="0"/>
          </a:p>
        </p:txBody>
      </p:sp>
      <p:sp>
        <p:nvSpPr>
          <p:cNvPr id="7" name="Text 4"/>
          <p:cNvSpPr/>
          <p:nvPr/>
        </p:nvSpPr>
        <p:spPr>
          <a:xfrm>
            <a:off x="2598301" y="2901553"/>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automatic toll collection system is being implemented in various areas of the country and is expected to be rolled out on a wider scale soon.</a:t>
            </a:r>
            <a:endParaRPr lang="en-US" sz="1750" dirty="0"/>
          </a:p>
        </p:txBody>
      </p:sp>
      <p:sp>
        <p:nvSpPr>
          <p:cNvPr id="8" name="Shape 5"/>
          <p:cNvSpPr/>
          <p:nvPr/>
        </p:nvSpPr>
        <p:spPr>
          <a:xfrm>
            <a:off x="7426285" y="2082284"/>
            <a:ext cx="4855726" cy="2490788"/>
          </a:xfrm>
          <a:prstGeom prst="roundRect">
            <a:avLst>
              <a:gd name="adj" fmla="val 16058"/>
            </a:avLst>
          </a:prstGeom>
          <a:solidFill>
            <a:srgbClr val="00002E"/>
          </a:solidFill>
          <a:ln w="27742">
            <a:solidFill>
              <a:srgbClr val="D7425E"/>
            </a:solidFill>
            <a:prstDash val="solid"/>
          </a:ln>
        </p:spPr>
        <p:txBody>
          <a:bodyPr/>
          <a:lstStyle/>
          <a:p>
            <a:endParaRPr lang="en-US"/>
          </a:p>
        </p:txBody>
      </p:sp>
      <p:sp>
        <p:nvSpPr>
          <p:cNvPr id="9" name="Text 6"/>
          <p:cNvSpPr/>
          <p:nvPr/>
        </p:nvSpPr>
        <p:spPr>
          <a:xfrm>
            <a:off x="7676198" y="2332196"/>
            <a:ext cx="329184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Traffic Flow Improvement</a:t>
            </a:r>
            <a:endParaRPr lang="en-US" sz="2187" dirty="0"/>
          </a:p>
        </p:txBody>
      </p:sp>
      <p:sp>
        <p:nvSpPr>
          <p:cNvPr id="10" name="Text 7"/>
          <p:cNvSpPr/>
          <p:nvPr/>
        </p:nvSpPr>
        <p:spPr>
          <a:xfrm>
            <a:off x="7676198" y="2901553"/>
            <a:ext cx="435590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system is successfully reducing traffic delays at toll gates which promotes better traffic flow and less pollution on the roads.</a:t>
            </a:r>
            <a:endParaRPr lang="en-US" sz="1750" dirty="0"/>
          </a:p>
        </p:txBody>
      </p:sp>
      <p:sp>
        <p:nvSpPr>
          <p:cNvPr id="11" name="Shape 8"/>
          <p:cNvSpPr/>
          <p:nvPr/>
        </p:nvSpPr>
        <p:spPr>
          <a:xfrm>
            <a:off x="2348389" y="4795242"/>
            <a:ext cx="4855726" cy="2490788"/>
          </a:xfrm>
          <a:prstGeom prst="roundRect">
            <a:avLst>
              <a:gd name="adj" fmla="val 16058"/>
            </a:avLst>
          </a:prstGeom>
          <a:solidFill>
            <a:srgbClr val="00002E"/>
          </a:solidFill>
          <a:ln w="27742">
            <a:solidFill>
              <a:srgbClr val="DD785E"/>
            </a:solidFill>
            <a:prstDash val="solid"/>
          </a:ln>
        </p:spPr>
        <p:txBody>
          <a:bodyPr/>
          <a:lstStyle/>
          <a:p>
            <a:endParaRPr lang="en-US"/>
          </a:p>
        </p:txBody>
      </p:sp>
      <p:sp>
        <p:nvSpPr>
          <p:cNvPr id="12" name="Text 9"/>
          <p:cNvSpPr/>
          <p:nvPr/>
        </p:nvSpPr>
        <p:spPr>
          <a:xfrm>
            <a:off x="2598301" y="5045154"/>
            <a:ext cx="2301240"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User Convenience</a:t>
            </a:r>
            <a:endParaRPr lang="en-US" sz="2187" dirty="0"/>
          </a:p>
        </p:txBody>
      </p:sp>
      <p:sp>
        <p:nvSpPr>
          <p:cNvPr id="13" name="Text 10"/>
          <p:cNvSpPr/>
          <p:nvPr/>
        </p:nvSpPr>
        <p:spPr>
          <a:xfrm>
            <a:off x="2598301" y="5614511"/>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Drivers no longer have to stop, pay and wait in long queues, thereby making the driving experience more comfortable and convenient.</a:t>
            </a:r>
            <a:endParaRPr lang="en-US" sz="1750" dirty="0"/>
          </a:p>
        </p:txBody>
      </p:sp>
      <p:sp>
        <p:nvSpPr>
          <p:cNvPr id="14" name="Shape 11"/>
          <p:cNvSpPr/>
          <p:nvPr/>
        </p:nvSpPr>
        <p:spPr>
          <a:xfrm>
            <a:off x="7426285" y="4795242"/>
            <a:ext cx="4855726" cy="2490788"/>
          </a:xfrm>
          <a:prstGeom prst="roundRect">
            <a:avLst>
              <a:gd name="adj" fmla="val 16058"/>
            </a:avLst>
          </a:prstGeom>
          <a:solidFill>
            <a:srgbClr val="00002E"/>
          </a:solidFill>
          <a:ln w="27742">
            <a:solidFill>
              <a:srgbClr val="48A8E2"/>
            </a:solidFill>
            <a:prstDash val="solid"/>
          </a:ln>
        </p:spPr>
        <p:txBody>
          <a:bodyPr/>
          <a:lstStyle/>
          <a:p>
            <a:endParaRPr lang="en-US"/>
          </a:p>
        </p:txBody>
      </p:sp>
      <p:sp>
        <p:nvSpPr>
          <p:cNvPr id="15" name="Text 12"/>
          <p:cNvSpPr/>
          <p:nvPr/>
        </p:nvSpPr>
        <p:spPr>
          <a:xfrm>
            <a:off x="7676198" y="5045154"/>
            <a:ext cx="2221944"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Reduced Costs</a:t>
            </a:r>
            <a:endParaRPr lang="en-US" sz="2187" dirty="0"/>
          </a:p>
        </p:txBody>
      </p:sp>
      <p:sp>
        <p:nvSpPr>
          <p:cNvPr id="16" name="Text 13"/>
          <p:cNvSpPr/>
          <p:nvPr/>
        </p:nvSpPr>
        <p:spPr>
          <a:xfrm>
            <a:off x="7676198" y="5614511"/>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The system is reducing the costs of installing and maintaining traditional toll gates and also reducing the budget required to manage the heavy traffic flow.</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A12ACD67-FB9A-7C0C-23B3-8665C21E4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8337"/>
            <a:ext cx="14649450" cy="8237937"/>
          </a:xfrm>
          <a:prstGeom prst="rect">
            <a:avLst/>
          </a:prstGeom>
          <a:noFill/>
          <a:effectLst>
            <a:glow rad="127000">
              <a:schemeClr val="accent1"/>
            </a:glow>
            <a:outerShdw blurRad="50800" dist="50800" dir="5400000" algn="ctr" rotWithShape="0">
              <a:srgbClr val="000000"/>
            </a:outerShdw>
          </a:effectLst>
        </p:spPr>
      </p:pic>
      <p:sp>
        <p:nvSpPr>
          <p:cNvPr id="3" name="Shape 0"/>
          <p:cNvSpPr/>
          <p:nvPr/>
        </p:nvSpPr>
        <p:spPr>
          <a:xfrm>
            <a:off x="-19050" y="0"/>
            <a:ext cx="14630400" cy="8229600"/>
          </a:xfrm>
          <a:prstGeom prst="rect">
            <a:avLst/>
          </a:prstGeom>
          <a:solidFill>
            <a:srgbClr val="00002E">
              <a:alpha val="85000"/>
            </a:srgbClr>
          </a:solidFill>
          <a:ln w="55483">
            <a:solidFill>
              <a:srgbClr val="262654"/>
            </a:solidFill>
            <a:prstDash val="solid"/>
          </a:ln>
        </p:spPr>
        <p:txBody>
          <a:bodyPr/>
          <a:lstStyle/>
          <a:p>
            <a:endParaRPr lang="en-US"/>
          </a:p>
        </p:txBody>
      </p:sp>
      <p:sp>
        <p:nvSpPr>
          <p:cNvPr id="21" name="Text 2">
            <a:extLst>
              <a:ext uri="{FF2B5EF4-FFF2-40B4-BE49-F238E27FC236}">
                <a16:creationId xmlns:a16="http://schemas.microsoft.com/office/drawing/2014/main" id="{B8367D70-5CBD-0759-9DEC-FB540635820B}"/>
              </a:ext>
            </a:extLst>
          </p:cNvPr>
          <p:cNvSpPr/>
          <p:nvPr/>
        </p:nvSpPr>
        <p:spPr>
          <a:xfrm>
            <a:off x="2348389" y="2009893"/>
            <a:ext cx="7650480" cy="694373"/>
          </a:xfrm>
          <a:prstGeom prst="rect">
            <a:avLst/>
          </a:prstGeom>
          <a:noFill/>
          <a:ln/>
        </p:spPr>
        <p:txBody>
          <a:bodyPr wrap="none" rtlCol="0" anchor="t"/>
          <a:lstStyle/>
          <a:p>
            <a:pPr marL="0" indent="0">
              <a:lnSpc>
                <a:spcPts val="5468"/>
              </a:lnSpc>
              <a:buNone/>
            </a:pPr>
            <a:r>
              <a:rPr lang="en-US" sz="4800" b="1" dirty="0">
                <a:solidFill>
                  <a:srgbClr val="FFFFFF"/>
                </a:solidFill>
                <a:latin typeface="Nunito" pitchFamily="34" charset="0"/>
                <a:ea typeface="Nunito" pitchFamily="34" charset="-122"/>
                <a:cs typeface="Nunito" pitchFamily="34" charset="-120"/>
              </a:rPr>
              <a:t>Limitations of the ATC System</a:t>
            </a:r>
            <a:endParaRPr lang="en-US" sz="4800" dirty="0"/>
          </a:p>
        </p:txBody>
      </p:sp>
      <p:sp>
        <p:nvSpPr>
          <p:cNvPr id="22" name="Text 3">
            <a:extLst>
              <a:ext uri="{FF2B5EF4-FFF2-40B4-BE49-F238E27FC236}">
                <a16:creationId xmlns:a16="http://schemas.microsoft.com/office/drawing/2014/main" id="{12D65312-D7C0-7B78-99D6-63547F9FEC51}"/>
              </a:ext>
            </a:extLst>
          </p:cNvPr>
          <p:cNvSpPr/>
          <p:nvPr/>
        </p:nvSpPr>
        <p:spPr>
          <a:xfrm>
            <a:off x="2348448" y="3470253"/>
            <a:ext cx="9933503" cy="2487811"/>
          </a:xfrm>
          <a:prstGeom prst="rect">
            <a:avLst/>
          </a:prstGeom>
          <a:noFill/>
          <a:ln/>
        </p:spPr>
        <p:txBody>
          <a:bodyPr wrap="square" rtlCol="0" anchor="t"/>
          <a:lstStyle/>
          <a:p>
            <a:r>
              <a:rPr lang="en-US" sz="2400" dirty="0">
                <a:solidFill>
                  <a:schemeClr val="bg1">
                    <a:lumMod val="95000"/>
                  </a:schemeClr>
                </a:solidFill>
                <a:latin typeface="PT Sans" panose="020B0503020203020204" pitchFamily="34" charset="0"/>
              </a:rPr>
              <a:t>While the ATC system offers many benefits, there are also some limitations that need to be addressed. </a:t>
            </a:r>
            <a:r>
              <a:rPr lang="en-US" sz="2400" dirty="0">
                <a:solidFill>
                  <a:srgbClr val="FFFFFF"/>
                </a:solidFill>
                <a:latin typeface="PT Sans" pitchFamily="34" charset="0"/>
                <a:ea typeface="PT Sans" pitchFamily="34" charset="-122"/>
                <a:cs typeface="PT Sans" pitchFamily="34" charset="-120"/>
              </a:rPr>
              <a:t>They can suffer from technical glitches and equipment failures, disrupting operations. Compatibility issues with lacking RFID tags or misplacement on vehicles cause communication errors. False readings due to tag misalignment or external interference lead to billing inaccuracies. Privacy concerns arise from data collection and potential vehicle tracking. Maintenance is essential but incurs costs. Weather effects and scalability challenges during traffic peaks affect performance. High implementation costs and security vulnerabilities, including hacking risks, demand attention.</a:t>
            </a:r>
            <a:endParaRPr lang="en-US" sz="2400" dirty="0"/>
          </a:p>
        </p:txBody>
      </p:sp>
    </p:spTree>
    <p:extLst>
      <p:ext uri="{BB962C8B-B14F-4D97-AF65-F5344CB8AC3E}">
        <p14:creationId xmlns:p14="http://schemas.microsoft.com/office/powerpoint/2010/main" val="3032687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2348389" y="3678912"/>
            <a:ext cx="7155180"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Conclusion and Future Work</a:t>
            </a:r>
            <a:endParaRPr lang="en-US" sz="5400" dirty="0"/>
          </a:p>
        </p:txBody>
      </p:sp>
      <p:sp>
        <p:nvSpPr>
          <p:cNvPr id="5" name="Text 2"/>
          <p:cNvSpPr/>
          <p:nvPr/>
        </p:nvSpPr>
        <p:spPr>
          <a:xfrm>
            <a:off x="2348389" y="4706541"/>
            <a:ext cx="9933503" cy="1066205"/>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The automatic toll collection system is a game-changer in the world of transportation and promises to alleviate many of the issues associated with traditional toll gates. With technological advancements continuing to evolve, there are likely to be many future improvements on this technology.</a:t>
            </a:r>
            <a:endParaRPr lang="en-US" sz="2400" dirty="0"/>
          </a:p>
        </p:txBody>
      </p:sp>
      <p:pic>
        <p:nvPicPr>
          <p:cNvPr id="6" name="Image 1" descr="preencoded.png"/>
          <p:cNvPicPr>
            <a:picLocks noChangeAspect="1"/>
          </p:cNvPicPr>
          <p:nvPr/>
        </p:nvPicPr>
        <p:blipFill>
          <a:blip r:embed="rId4"/>
          <a:stretch>
            <a:fillRect/>
          </a:stretch>
        </p:blipFill>
        <p:spPr>
          <a:xfrm>
            <a:off x="0" y="0"/>
            <a:ext cx="14630400" cy="122205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030094"/>
          </a:xfrm>
          <a:prstGeom prst="rect">
            <a:avLst/>
          </a:prstGeom>
        </p:spPr>
      </p:pic>
      <p:sp>
        <p:nvSpPr>
          <p:cNvPr id="3" name="Shape 0"/>
          <p:cNvSpPr/>
          <p:nvPr/>
        </p:nvSpPr>
        <p:spPr>
          <a:xfrm>
            <a:off x="0" y="1730214"/>
            <a:ext cx="14630400" cy="4667640"/>
          </a:xfrm>
          <a:prstGeom prst="rect">
            <a:avLst/>
          </a:prstGeom>
          <a:solidFill>
            <a:srgbClr val="00002E">
              <a:alpha val="75000"/>
            </a:srgbClr>
          </a:solidFill>
          <a:ln w="55483">
            <a:solidFill>
              <a:srgbClr val="262654"/>
            </a:solidFill>
            <a:prstDash val="solid"/>
          </a:ln>
        </p:spPr>
        <p:txBody>
          <a:bodyPr/>
          <a:lstStyle/>
          <a:p>
            <a:endParaRPr lang="en-US"/>
          </a:p>
        </p:txBody>
      </p:sp>
      <p:pic>
        <p:nvPicPr>
          <p:cNvPr id="6" name="Image 1" descr="preencoded.png"/>
          <p:cNvPicPr>
            <a:picLocks noChangeAspect="1"/>
          </p:cNvPicPr>
          <p:nvPr/>
        </p:nvPicPr>
        <p:blipFill>
          <a:blip r:embed="rId4"/>
          <a:stretch>
            <a:fillRect/>
          </a:stretch>
        </p:blipFill>
        <p:spPr>
          <a:xfrm>
            <a:off x="0" y="-4114"/>
            <a:ext cx="14630400" cy="1783037"/>
          </a:xfrm>
          <a:prstGeom prst="rect">
            <a:avLst/>
          </a:prstGeom>
        </p:spPr>
      </p:pic>
      <p:pic>
        <p:nvPicPr>
          <p:cNvPr id="8" name="Image 1" descr="preencoded.png">
            <a:extLst>
              <a:ext uri="{FF2B5EF4-FFF2-40B4-BE49-F238E27FC236}">
                <a16:creationId xmlns:a16="http://schemas.microsoft.com/office/drawing/2014/main" id="{D6963A83-E4EE-19ED-E9C8-30B9F0F3EBEC}"/>
              </a:ext>
            </a:extLst>
          </p:cNvPr>
          <p:cNvPicPr>
            <a:picLocks noChangeAspect="1"/>
          </p:cNvPicPr>
          <p:nvPr/>
        </p:nvPicPr>
        <p:blipFill>
          <a:blip r:embed="rId4"/>
          <a:stretch>
            <a:fillRect/>
          </a:stretch>
        </p:blipFill>
        <p:spPr>
          <a:xfrm rot="10800000">
            <a:off x="0" y="6446563"/>
            <a:ext cx="14630400" cy="1783037"/>
          </a:xfrm>
          <a:prstGeom prst="rect">
            <a:avLst/>
          </a:prstGeom>
        </p:spPr>
      </p:pic>
      <p:sp>
        <p:nvSpPr>
          <p:cNvPr id="9" name="Text 1">
            <a:extLst>
              <a:ext uri="{FF2B5EF4-FFF2-40B4-BE49-F238E27FC236}">
                <a16:creationId xmlns:a16="http://schemas.microsoft.com/office/drawing/2014/main" id="{238E9066-1567-3597-92FC-102C1F42F283}"/>
              </a:ext>
            </a:extLst>
          </p:cNvPr>
          <p:cNvSpPr/>
          <p:nvPr/>
        </p:nvSpPr>
        <p:spPr>
          <a:xfrm>
            <a:off x="5141464" y="3741202"/>
            <a:ext cx="7155180" cy="694373"/>
          </a:xfrm>
          <a:prstGeom prst="rect">
            <a:avLst/>
          </a:prstGeom>
          <a:noFill/>
          <a:ln/>
        </p:spPr>
        <p:txBody>
          <a:bodyPr wrap="none" rtlCol="0" anchor="t"/>
          <a:lstStyle/>
          <a:p>
            <a:pPr marL="0" indent="0" algn="just">
              <a:lnSpc>
                <a:spcPts val="5468"/>
              </a:lnSpc>
              <a:buNone/>
            </a:pPr>
            <a:r>
              <a:rPr lang="en-US" sz="4800" b="1" dirty="0">
                <a:solidFill>
                  <a:srgbClr val="FFFFFF"/>
                </a:solidFill>
                <a:latin typeface="Nunito" pitchFamily="34" charset="0"/>
                <a:ea typeface="Nunito" pitchFamily="34" charset="-122"/>
                <a:cs typeface="Nunito" pitchFamily="34" charset="-120"/>
              </a:rPr>
              <a:t>THANK YOU</a:t>
            </a:r>
            <a:endParaRPr lang="en-US" sz="4800" dirty="0"/>
          </a:p>
        </p:txBody>
      </p:sp>
    </p:spTree>
    <p:extLst>
      <p:ext uri="{BB962C8B-B14F-4D97-AF65-F5344CB8AC3E}">
        <p14:creationId xmlns:p14="http://schemas.microsoft.com/office/powerpoint/2010/main" val="312344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60" y="25241"/>
            <a:ext cx="14630400" cy="8229600"/>
          </a:xfrm>
          <a:prstGeom prst="rect">
            <a:avLst/>
          </a:prstGeom>
        </p:spPr>
      </p:pic>
      <p:sp>
        <p:nvSpPr>
          <p:cNvPr id="5" name="Shape 1"/>
          <p:cNvSpPr/>
          <p:nvPr/>
        </p:nvSpPr>
        <p:spPr>
          <a:xfrm>
            <a:off x="0" y="25241"/>
            <a:ext cx="14630400" cy="8229600"/>
          </a:xfrm>
          <a:prstGeom prst="rect">
            <a:avLst/>
          </a:prstGeom>
          <a:solidFill>
            <a:srgbClr val="00002E">
              <a:alpha val="69000"/>
            </a:srgbClr>
          </a:solidFill>
          <a:ln/>
        </p:spPr>
        <p:txBody>
          <a:bodyPr/>
          <a:lstStyle/>
          <a:p>
            <a:endParaRPr lang="en-US"/>
          </a:p>
        </p:txBody>
      </p:sp>
      <p:sp>
        <p:nvSpPr>
          <p:cNvPr id="6" name="Text 2"/>
          <p:cNvSpPr/>
          <p:nvPr/>
        </p:nvSpPr>
        <p:spPr>
          <a:xfrm>
            <a:off x="2348389" y="1168241"/>
            <a:ext cx="9933503" cy="1388745"/>
          </a:xfrm>
          <a:prstGeom prst="rect">
            <a:avLst/>
          </a:prstGeom>
          <a:noFill/>
          <a:ln/>
        </p:spPr>
        <p:txBody>
          <a:bodyPr wrap="square" rtlCol="0" anchor="t"/>
          <a:lstStyle/>
          <a:p>
            <a:pPr marL="0" indent="0">
              <a:lnSpc>
                <a:spcPts val="5468"/>
              </a:lnSpc>
              <a:buNone/>
            </a:pPr>
            <a:r>
              <a:rPr lang="en-US" sz="4800" b="1" dirty="0">
                <a:solidFill>
                  <a:srgbClr val="FFFFFF"/>
                </a:solidFill>
                <a:latin typeface="Nunito" pitchFamily="34" charset="0"/>
                <a:ea typeface="Nunito" pitchFamily="34" charset="-122"/>
                <a:cs typeface="Nunito" pitchFamily="34" charset="-120"/>
              </a:rPr>
              <a:t>What is Automatic Toll Collection (ATC) System?</a:t>
            </a:r>
            <a:endParaRPr lang="en-US" sz="4800" dirty="0"/>
          </a:p>
        </p:txBody>
      </p:sp>
      <p:pic>
        <p:nvPicPr>
          <p:cNvPr id="7" name="Image 2" descr="preencoded.png"/>
          <p:cNvPicPr>
            <a:picLocks noChangeAspect="1"/>
          </p:cNvPicPr>
          <p:nvPr/>
        </p:nvPicPr>
        <p:blipFill>
          <a:blip r:embed="rId5"/>
          <a:stretch>
            <a:fillRect/>
          </a:stretch>
        </p:blipFill>
        <p:spPr>
          <a:xfrm>
            <a:off x="2348389" y="2890242"/>
            <a:ext cx="3763447" cy="2499598"/>
          </a:xfrm>
          <a:prstGeom prst="rect">
            <a:avLst/>
          </a:prstGeom>
        </p:spPr>
      </p:pic>
      <p:sp>
        <p:nvSpPr>
          <p:cNvPr id="8" name="Text 3"/>
          <p:cNvSpPr/>
          <p:nvPr/>
        </p:nvSpPr>
        <p:spPr>
          <a:xfrm>
            <a:off x="2348389" y="5639753"/>
            <a:ext cx="9933503" cy="1421606"/>
          </a:xfrm>
          <a:prstGeom prst="rect">
            <a:avLst/>
          </a:prstGeom>
          <a:noFill/>
          <a:ln/>
        </p:spPr>
        <p:txBody>
          <a:bodyPr wrap="square" rtlCol="0" anchor="t"/>
          <a:lstStyle/>
          <a:p>
            <a:pPr marL="0" indent="0">
              <a:lnSpc>
                <a:spcPts val="2799"/>
              </a:lnSpc>
              <a:buNone/>
            </a:pPr>
            <a:r>
              <a:rPr lang="en-US" sz="2000" dirty="0">
                <a:solidFill>
                  <a:srgbClr val="FFFFFF"/>
                </a:solidFill>
                <a:latin typeface="PT Sans" pitchFamily="34" charset="0"/>
                <a:ea typeface="PT Sans" pitchFamily="34" charset="-122"/>
                <a:cs typeface="PT Sans" pitchFamily="34" charset="-120"/>
              </a:rPr>
              <a:t>Automatic Toll Collection (ATC) system is an electronic system that collects tolls automatically without the need for drivers to stop their vehicles. It uses RFID technology to read the RFID tag attached to the vehicle and deducts the toll amount from the prepaid account of the vehicle owner. This improves traffic flow and the payment experience for drivers at toll gates.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2348389" y="1121212"/>
            <a:ext cx="4443889"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Project Purpose</a:t>
            </a:r>
            <a:endParaRPr lang="en-US" sz="4374" dirty="0"/>
          </a:p>
        </p:txBody>
      </p:sp>
      <p:sp>
        <p:nvSpPr>
          <p:cNvPr id="5" name="Shape 2"/>
          <p:cNvSpPr/>
          <p:nvPr/>
        </p:nvSpPr>
        <p:spPr>
          <a:xfrm>
            <a:off x="2348389" y="2259925"/>
            <a:ext cx="4855726" cy="2490788"/>
          </a:xfrm>
          <a:prstGeom prst="roundRect">
            <a:avLst>
              <a:gd name="adj" fmla="val 16058"/>
            </a:avLst>
          </a:prstGeom>
          <a:solidFill>
            <a:srgbClr val="00002E"/>
          </a:solidFill>
          <a:ln w="27742">
            <a:solidFill>
              <a:srgbClr val="F2B42D"/>
            </a:solidFill>
            <a:prstDash val="solid"/>
          </a:ln>
        </p:spPr>
        <p:txBody>
          <a:bodyPr/>
          <a:lstStyle/>
          <a:p>
            <a:endParaRPr lang="en-US"/>
          </a:p>
        </p:txBody>
      </p:sp>
      <p:sp>
        <p:nvSpPr>
          <p:cNvPr id="6" name="Text 3"/>
          <p:cNvSpPr/>
          <p:nvPr/>
        </p:nvSpPr>
        <p:spPr>
          <a:xfrm>
            <a:off x="2598301" y="2509838"/>
            <a:ext cx="2773680" cy="347186"/>
          </a:xfrm>
          <a:prstGeom prst="rect">
            <a:avLst/>
          </a:prstGeom>
          <a:noFill/>
          <a:ln/>
        </p:spPr>
        <p:txBody>
          <a:bodyPr wrap="none" rtlCol="0" anchor="t"/>
          <a:lstStyle/>
          <a:p>
            <a:pPr marL="0" indent="0">
              <a:lnSpc>
                <a:spcPts val="2734"/>
              </a:lnSpc>
              <a:buNone/>
            </a:pPr>
            <a:r>
              <a:rPr lang="en-US" sz="2187" b="1" dirty="0">
                <a:solidFill>
                  <a:srgbClr val="F2B42D"/>
                </a:solidFill>
                <a:latin typeface="Nunito" pitchFamily="34" charset="0"/>
                <a:ea typeface="Nunito" pitchFamily="34" charset="-122"/>
                <a:cs typeface="Nunito" pitchFamily="34" charset="-120"/>
              </a:rPr>
              <a:t>Reduce Traffic Delays</a:t>
            </a:r>
            <a:endParaRPr lang="en-US" sz="2187" dirty="0"/>
          </a:p>
        </p:txBody>
      </p:sp>
      <p:sp>
        <p:nvSpPr>
          <p:cNvPr id="7" name="Text 4"/>
          <p:cNvSpPr/>
          <p:nvPr/>
        </p:nvSpPr>
        <p:spPr>
          <a:xfrm>
            <a:off x="2598301" y="3079194"/>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Long lines and traffic delays at toll gates are a major problem during peak hours. Our system eliminates delays by providing a seamless payment experience.</a:t>
            </a:r>
            <a:endParaRPr lang="en-US" sz="1750" dirty="0"/>
          </a:p>
        </p:txBody>
      </p:sp>
      <p:sp>
        <p:nvSpPr>
          <p:cNvPr id="8" name="Shape 5"/>
          <p:cNvSpPr/>
          <p:nvPr/>
        </p:nvSpPr>
        <p:spPr>
          <a:xfrm>
            <a:off x="7426285" y="2259925"/>
            <a:ext cx="4855726" cy="2490788"/>
          </a:xfrm>
          <a:prstGeom prst="roundRect">
            <a:avLst>
              <a:gd name="adj" fmla="val 16058"/>
            </a:avLst>
          </a:prstGeom>
          <a:solidFill>
            <a:srgbClr val="00002E"/>
          </a:solidFill>
          <a:ln w="27742">
            <a:solidFill>
              <a:srgbClr val="D7425E"/>
            </a:solidFill>
            <a:prstDash val="solid"/>
          </a:ln>
        </p:spPr>
        <p:txBody>
          <a:bodyPr/>
          <a:lstStyle/>
          <a:p>
            <a:endParaRPr lang="en-US"/>
          </a:p>
        </p:txBody>
      </p:sp>
      <p:sp>
        <p:nvSpPr>
          <p:cNvPr id="9" name="Text 6"/>
          <p:cNvSpPr/>
          <p:nvPr/>
        </p:nvSpPr>
        <p:spPr>
          <a:xfrm>
            <a:off x="7676198" y="2509838"/>
            <a:ext cx="3718560" cy="347186"/>
          </a:xfrm>
          <a:prstGeom prst="rect">
            <a:avLst/>
          </a:prstGeom>
          <a:noFill/>
          <a:ln/>
        </p:spPr>
        <p:txBody>
          <a:bodyPr wrap="none" rtlCol="0" anchor="t"/>
          <a:lstStyle/>
          <a:p>
            <a:pPr marL="0" indent="0">
              <a:lnSpc>
                <a:spcPts val="2734"/>
              </a:lnSpc>
              <a:buNone/>
            </a:pPr>
            <a:r>
              <a:rPr lang="en-US" sz="2187" b="1" dirty="0">
                <a:solidFill>
                  <a:srgbClr val="D7425E"/>
                </a:solidFill>
                <a:latin typeface="Nunito" pitchFamily="34" charset="0"/>
                <a:ea typeface="Nunito" pitchFamily="34" charset="-122"/>
                <a:cs typeface="Nunito" pitchFamily="34" charset="-120"/>
              </a:rPr>
              <a:t>Improve Payment Experience</a:t>
            </a:r>
            <a:endParaRPr lang="en-US" sz="2187" dirty="0"/>
          </a:p>
        </p:txBody>
      </p:sp>
      <p:sp>
        <p:nvSpPr>
          <p:cNvPr id="10" name="Text 7"/>
          <p:cNvSpPr/>
          <p:nvPr/>
        </p:nvSpPr>
        <p:spPr>
          <a:xfrm>
            <a:off x="7676198" y="3079194"/>
            <a:ext cx="4355902" cy="1421606"/>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Traditional payment methods are slow and can cause further delays. Our system provides a hassle-free experience, with drivers never having to leave their car.</a:t>
            </a:r>
            <a:endParaRPr lang="en-US" sz="1750" dirty="0"/>
          </a:p>
        </p:txBody>
      </p:sp>
      <p:sp>
        <p:nvSpPr>
          <p:cNvPr id="11" name="Shape 8"/>
          <p:cNvSpPr/>
          <p:nvPr/>
        </p:nvSpPr>
        <p:spPr>
          <a:xfrm>
            <a:off x="2348389" y="4972883"/>
            <a:ext cx="4855726" cy="2135386"/>
          </a:xfrm>
          <a:prstGeom prst="roundRect">
            <a:avLst>
              <a:gd name="adj" fmla="val 18730"/>
            </a:avLst>
          </a:prstGeom>
          <a:solidFill>
            <a:srgbClr val="00002E"/>
          </a:solidFill>
          <a:ln w="27742">
            <a:solidFill>
              <a:srgbClr val="DD785E"/>
            </a:solidFill>
            <a:prstDash val="solid"/>
          </a:ln>
        </p:spPr>
        <p:txBody>
          <a:bodyPr/>
          <a:lstStyle/>
          <a:p>
            <a:endParaRPr lang="en-US"/>
          </a:p>
        </p:txBody>
      </p:sp>
      <p:sp>
        <p:nvSpPr>
          <p:cNvPr id="12" name="Text 9"/>
          <p:cNvSpPr/>
          <p:nvPr/>
        </p:nvSpPr>
        <p:spPr>
          <a:xfrm>
            <a:off x="2598301" y="5222796"/>
            <a:ext cx="2221944" cy="347186"/>
          </a:xfrm>
          <a:prstGeom prst="rect">
            <a:avLst/>
          </a:prstGeom>
          <a:noFill/>
          <a:ln/>
        </p:spPr>
        <p:txBody>
          <a:bodyPr wrap="none" rtlCol="0" anchor="t"/>
          <a:lstStyle/>
          <a:p>
            <a:pPr marL="0" indent="0">
              <a:lnSpc>
                <a:spcPts val="2734"/>
              </a:lnSpc>
              <a:buNone/>
            </a:pPr>
            <a:r>
              <a:rPr lang="en-US" sz="2187" b="1" dirty="0">
                <a:solidFill>
                  <a:srgbClr val="DD785E"/>
                </a:solidFill>
                <a:latin typeface="Nunito" pitchFamily="34" charset="0"/>
                <a:ea typeface="Nunito" pitchFamily="34" charset="-122"/>
                <a:cs typeface="Nunito" pitchFamily="34" charset="-120"/>
              </a:rPr>
              <a:t>Easy Integration</a:t>
            </a:r>
            <a:endParaRPr lang="en-US" sz="2187" dirty="0"/>
          </a:p>
        </p:txBody>
      </p:sp>
      <p:sp>
        <p:nvSpPr>
          <p:cNvPr id="13" name="Text 10"/>
          <p:cNvSpPr/>
          <p:nvPr/>
        </p:nvSpPr>
        <p:spPr>
          <a:xfrm>
            <a:off x="2598301" y="5792153"/>
            <a:ext cx="435590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Our system can be integrated into existing toll gates with minimal changes required to the infrastructure.</a:t>
            </a:r>
            <a:endParaRPr lang="en-US" sz="1750" dirty="0"/>
          </a:p>
        </p:txBody>
      </p:sp>
      <p:sp>
        <p:nvSpPr>
          <p:cNvPr id="14" name="Shape 11"/>
          <p:cNvSpPr/>
          <p:nvPr/>
        </p:nvSpPr>
        <p:spPr>
          <a:xfrm>
            <a:off x="7426285" y="4972883"/>
            <a:ext cx="4855726" cy="2135386"/>
          </a:xfrm>
          <a:prstGeom prst="roundRect">
            <a:avLst>
              <a:gd name="adj" fmla="val 18730"/>
            </a:avLst>
          </a:prstGeom>
          <a:solidFill>
            <a:srgbClr val="00002E"/>
          </a:solidFill>
          <a:ln w="27742">
            <a:solidFill>
              <a:srgbClr val="48A8E2"/>
            </a:solidFill>
            <a:prstDash val="solid"/>
          </a:ln>
        </p:spPr>
        <p:txBody>
          <a:bodyPr/>
          <a:lstStyle/>
          <a:p>
            <a:endParaRPr lang="en-US"/>
          </a:p>
        </p:txBody>
      </p:sp>
      <p:sp>
        <p:nvSpPr>
          <p:cNvPr id="15" name="Text 12"/>
          <p:cNvSpPr/>
          <p:nvPr/>
        </p:nvSpPr>
        <p:spPr>
          <a:xfrm>
            <a:off x="7676198" y="5222796"/>
            <a:ext cx="2354580" cy="347186"/>
          </a:xfrm>
          <a:prstGeom prst="rect">
            <a:avLst/>
          </a:prstGeom>
          <a:noFill/>
          <a:ln/>
        </p:spPr>
        <p:txBody>
          <a:bodyPr wrap="none" rtlCol="0" anchor="t"/>
          <a:lstStyle/>
          <a:p>
            <a:pPr marL="0" indent="0">
              <a:lnSpc>
                <a:spcPts val="2734"/>
              </a:lnSpc>
              <a:buNone/>
            </a:pPr>
            <a:r>
              <a:rPr lang="en-US" sz="2187" b="1" dirty="0">
                <a:solidFill>
                  <a:srgbClr val="48A8E2"/>
                </a:solidFill>
                <a:latin typeface="Nunito" pitchFamily="34" charset="0"/>
                <a:ea typeface="Nunito" pitchFamily="34" charset="-122"/>
                <a:cs typeface="Nunito" pitchFamily="34" charset="-120"/>
              </a:rPr>
              <a:t>Enhanced Security</a:t>
            </a:r>
            <a:endParaRPr lang="en-US" sz="2187" dirty="0"/>
          </a:p>
        </p:txBody>
      </p:sp>
      <p:sp>
        <p:nvSpPr>
          <p:cNvPr id="16" name="Text 13"/>
          <p:cNvSpPr/>
          <p:nvPr/>
        </p:nvSpPr>
        <p:spPr>
          <a:xfrm>
            <a:off x="7676198" y="5792153"/>
            <a:ext cx="4355902" cy="1066205"/>
          </a:xfrm>
          <a:prstGeom prst="rect">
            <a:avLst/>
          </a:prstGeom>
          <a:noFill/>
          <a:ln/>
        </p:spPr>
        <p:txBody>
          <a:bodyPr wrap="square" rtlCol="0" anchor="t"/>
          <a:lstStyle/>
          <a:p>
            <a:pPr marL="0" indent="0">
              <a:lnSpc>
                <a:spcPts val="2799"/>
              </a:lnSpc>
              <a:buNone/>
            </a:pPr>
            <a:r>
              <a:rPr lang="en-US" sz="1750" dirty="0">
                <a:solidFill>
                  <a:srgbClr val="FFFFFF"/>
                </a:solidFill>
                <a:latin typeface="PT Sans" pitchFamily="34" charset="0"/>
                <a:ea typeface="PT Sans" pitchFamily="34" charset="-122"/>
                <a:cs typeface="PT Sans" pitchFamily="34" charset="-120"/>
              </a:rPr>
              <a:t>Our system uses RFID technology to ensure secure and accurate payments. There is no risk of fraud or misuse of payments.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2E">
              <a:alpha val="80000"/>
            </a:srgbClr>
          </a:solidFill>
          <a:ln/>
        </p:spPr>
        <p:txBody>
          <a:bodyPr/>
          <a:lstStyle/>
          <a:p>
            <a:endParaRPr lang="en-US"/>
          </a:p>
        </p:txBody>
      </p:sp>
      <p:sp>
        <p:nvSpPr>
          <p:cNvPr id="6" name="Text 2"/>
          <p:cNvSpPr/>
          <p:nvPr/>
        </p:nvSpPr>
        <p:spPr>
          <a:xfrm>
            <a:off x="1961253" y="774133"/>
            <a:ext cx="9933503" cy="1388745"/>
          </a:xfrm>
          <a:prstGeom prst="rect">
            <a:avLst/>
          </a:prstGeom>
          <a:noFill/>
          <a:ln/>
        </p:spPr>
        <p:txBody>
          <a:bodyPr wrap="square" rtlCol="0" anchor="t"/>
          <a:lstStyle/>
          <a:p>
            <a:pPr marL="0" indent="0">
              <a:lnSpc>
                <a:spcPts val="5468"/>
              </a:lnSpc>
              <a:buNone/>
            </a:pPr>
            <a:r>
              <a:rPr lang="en-US" sz="4800" b="1" dirty="0">
                <a:solidFill>
                  <a:srgbClr val="FFFFFF"/>
                </a:solidFill>
                <a:latin typeface="Nunito" pitchFamily="34" charset="0"/>
                <a:ea typeface="Nunito" pitchFamily="34" charset="-122"/>
                <a:cs typeface="Nunito" pitchFamily="34" charset="-120"/>
              </a:rPr>
              <a:t>Circuit Diagram</a:t>
            </a:r>
            <a:endParaRPr lang="en-US" sz="4800" dirty="0"/>
          </a:p>
        </p:txBody>
      </p:sp>
      <p:pic>
        <p:nvPicPr>
          <p:cNvPr id="10" name="Picture 9">
            <a:extLst>
              <a:ext uri="{FF2B5EF4-FFF2-40B4-BE49-F238E27FC236}">
                <a16:creationId xmlns:a16="http://schemas.microsoft.com/office/drawing/2014/main" id="{70E054AF-5C20-A04E-8164-D7BB49E53D58}"/>
              </a:ext>
            </a:extLst>
          </p:cNvPr>
          <p:cNvPicPr>
            <a:picLocks noChangeAspect="1"/>
          </p:cNvPicPr>
          <p:nvPr/>
        </p:nvPicPr>
        <p:blipFill>
          <a:blip r:embed="rId5"/>
          <a:srcRect/>
          <a:stretch/>
        </p:blipFill>
        <p:spPr>
          <a:xfrm>
            <a:off x="2085031" y="2162878"/>
            <a:ext cx="10460338" cy="5505654"/>
          </a:xfrm>
          <a:prstGeom prst="rect">
            <a:avLst/>
          </a:prstGeom>
        </p:spPr>
      </p:pic>
    </p:spTree>
    <p:extLst>
      <p:ext uri="{BB962C8B-B14F-4D97-AF65-F5344CB8AC3E}">
        <p14:creationId xmlns:p14="http://schemas.microsoft.com/office/powerpoint/2010/main" val="3912429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2370267" y="1316335"/>
            <a:ext cx="4501515" cy="694373"/>
          </a:xfrm>
          <a:prstGeom prst="rect">
            <a:avLst/>
          </a:prstGeom>
          <a:noFill/>
          <a:ln/>
        </p:spPr>
        <p:txBody>
          <a:bodyPr wrap="none" rtlCol="0" anchor="t"/>
          <a:lstStyle/>
          <a:p>
            <a:pPr marL="0" indent="0">
              <a:lnSpc>
                <a:spcPts val="5468"/>
              </a:lnSpc>
              <a:buNone/>
            </a:pPr>
            <a:r>
              <a:rPr lang="en-US" sz="4374" b="1" dirty="0">
                <a:solidFill>
                  <a:srgbClr val="FFFFFF"/>
                </a:solidFill>
                <a:latin typeface="Nunito" pitchFamily="34" charset="0"/>
                <a:ea typeface="Nunito" pitchFamily="34" charset="-122"/>
                <a:cs typeface="Nunito" pitchFamily="34" charset="-120"/>
              </a:rPr>
              <a:t>Equipment Used</a:t>
            </a:r>
            <a:endParaRPr lang="en-US" sz="4374" dirty="0"/>
          </a:p>
        </p:txBody>
      </p:sp>
      <p:sp>
        <p:nvSpPr>
          <p:cNvPr id="41" name="Shape 2">
            <a:extLst>
              <a:ext uri="{FF2B5EF4-FFF2-40B4-BE49-F238E27FC236}">
                <a16:creationId xmlns:a16="http://schemas.microsoft.com/office/drawing/2014/main" id="{8FA2E9F6-40A8-8343-526F-C30B5711AAF4}"/>
              </a:ext>
            </a:extLst>
          </p:cNvPr>
          <p:cNvSpPr/>
          <p:nvPr/>
        </p:nvSpPr>
        <p:spPr>
          <a:xfrm>
            <a:off x="2348389" y="4857750"/>
            <a:ext cx="9933503" cy="27742"/>
          </a:xfrm>
          <a:prstGeom prst="rect">
            <a:avLst/>
          </a:prstGeom>
          <a:solidFill>
            <a:srgbClr val="262654"/>
          </a:solidFill>
          <a:ln/>
        </p:spPr>
        <p:txBody>
          <a:bodyPr/>
          <a:lstStyle/>
          <a:p>
            <a:endParaRPr lang="en-US"/>
          </a:p>
        </p:txBody>
      </p:sp>
      <p:sp>
        <p:nvSpPr>
          <p:cNvPr id="42" name="Shape 3">
            <a:extLst>
              <a:ext uri="{FF2B5EF4-FFF2-40B4-BE49-F238E27FC236}">
                <a16:creationId xmlns:a16="http://schemas.microsoft.com/office/drawing/2014/main" id="{356569C7-4673-2B5E-36EA-3B3DBD6B573C}"/>
              </a:ext>
            </a:extLst>
          </p:cNvPr>
          <p:cNvSpPr/>
          <p:nvPr/>
        </p:nvSpPr>
        <p:spPr>
          <a:xfrm>
            <a:off x="3146643" y="4857750"/>
            <a:ext cx="27742" cy="777597"/>
          </a:xfrm>
          <a:prstGeom prst="rect">
            <a:avLst/>
          </a:prstGeom>
          <a:solidFill>
            <a:srgbClr val="F2B42D"/>
          </a:solidFill>
          <a:ln/>
        </p:spPr>
        <p:txBody>
          <a:bodyPr/>
          <a:lstStyle/>
          <a:p>
            <a:endParaRPr lang="en-US"/>
          </a:p>
        </p:txBody>
      </p:sp>
      <p:sp>
        <p:nvSpPr>
          <p:cNvPr id="43" name="Shape 4">
            <a:extLst>
              <a:ext uri="{FF2B5EF4-FFF2-40B4-BE49-F238E27FC236}">
                <a16:creationId xmlns:a16="http://schemas.microsoft.com/office/drawing/2014/main" id="{4AF01ED3-1F57-B7E7-8D4C-2A62575BA453}"/>
              </a:ext>
            </a:extLst>
          </p:cNvPr>
          <p:cNvSpPr/>
          <p:nvPr/>
        </p:nvSpPr>
        <p:spPr>
          <a:xfrm>
            <a:off x="2910602" y="4607838"/>
            <a:ext cx="499943" cy="499943"/>
          </a:xfrm>
          <a:prstGeom prst="roundRect">
            <a:avLst>
              <a:gd name="adj" fmla="val 80001"/>
            </a:avLst>
          </a:prstGeom>
          <a:solidFill>
            <a:srgbClr val="00002E"/>
          </a:solidFill>
          <a:ln w="27742">
            <a:solidFill>
              <a:srgbClr val="F2B42D"/>
            </a:solidFill>
            <a:prstDash val="solid"/>
          </a:ln>
        </p:spPr>
        <p:txBody>
          <a:bodyPr/>
          <a:lstStyle/>
          <a:p>
            <a:endParaRPr lang="en-US"/>
          </a:p>
        </p:txBody>
      </p:sp>
      <p:sp>
        <p:nvSpPr>
          <p:cNvPr id="44" name="Text 5">
            <a:extLst>
              <a:ext uri="{FF2B5EF4-FFF2-40B4-BE49-F238E27FC236}">
                <a16:creationId xmlns:a16="http://schemas.microsoft.com/office/drawing/2014/main" id="{07D4F029-ED29-E181-894F-F5C2B9C0DCFA}"/>
              </a:ext>
            </a:extLst>
          </p:cNvPr>
          <p:cNvSpPr/>
          <p:nvPr/>
        </p:nvSpPr>
        <p:spPr>
          <a:xfrm>
            <a:off x="3061454" y="4649510"/>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1</a:t>
            </a:r>
            <a:endParaRPr lang="en-US" sz="2624" dirty="0"/>
          </a:p>
        </p:txBody>
      </p:sp>
      <p:sp>
        <p:nvSpPr>
          <p:cNvPr id="45" name="Text 6">
            <a:extLst>
              <a:ext uri="{FF2B5EF4-FFF2-40B4-BE49-F238E27FC236}">
                <a16:creationId xmlns:a16="http://schemas.microsoft.com/office/drawing/2014/main" id="{A8C0473E-0A29-28BB-717C-214353D90D60}"/>
              </a:ext>
            </a:extLst>
          </p:cNvPr>
          <p:cNvSpPr/>
          <p:nvPr/>
        </p:nvSpPr>
        <p:spPr>
          <a:xfrm>
            <a:off x="2570559" y="5857637"/>
            <a:ext cx="1179909" cy="694373"/>
          </a:xfrm>
          <a:prstGeom prst="rect">
            <a:avLst/>
          </a:prstGeom>
          <a:noFill/>
          <a:ln/>
        </p:spPr>
        <p:txBody>
          <a:bodyPr wrap="square" rtlCol="0" anchor="t"/>
          <a:lstStyle/>
          <a:p>
            <a:pPr marL="0" indent="0" algn="ctr">
              <a:lnSpc>
                <a:spcPts val="2734"/>
              </a:lnSpc>
              <a:buNone/>
            </a:pPr>
            <a:r>
              <a:rPr lang="en-US" sz="2187" b="1" dirty="0">
                <a:solidFill>
                  <a:srgbClr val="F2B42D"/>
                </a:solidFill>
                <a:latin typeface="Nunito" pitchFamily="34" charset="0"/>
                <a:ea typeface="Nunito" pitchFamily="34" charset="-122"/>
                <a:cs typeface="Nunito" pitchFamily="34" charset="-120"/>
              </a:rPr>
              <a:t>Arduino Uno</a:t>
            </a:r>
            <a:endParaRPr lang="en-US" sz="2187" dirty="0"/>
          </a:p>
        </p:txBody>
      </p:sp>
      <p:sp>
        <p:nvSpPr>
          <p:cNvPr id="46" name="Shape 7">
            <a:extLst>
              <a:ext uri="{FF2B5EF4-FFF2-40B4-BE49-F238E27FC236}">
                <a16:creationId xmlns:a16="http://schemas.microsoft.com/office/drawing/2014/main" id="{AAA25A89-5432-0105-8B41-E5FDFE82EF0C}"/>
              </a:ext>
            </a:extLst>
          </p:cNvPr>
          <p:cNvSpPr/>
          <p:nvPr/>
        </p:nvSpPr>
        <p:spPr>
          <a:xfrm>
            <a:off x="4069854" y="4080153"/>
            <a:ext cx="27742" cy="777597"/>
          </a:xfrm>
          <a:prstGeom prst="rect">
            <a:avLst/>
          </a:prstGeom>
          <a:solidFill>
            <a:srgbClr val="D7425E"/>
          </a:solidFill>
          <a:ln/>
        </p:spPr>
        <p:txBody>
          <a:bodyPr/>
          <a:lstStyle/>
          <a:p>
            <a:endParaRPr lang="en-US"/>
          </a:p>
        </p:txBody>
      </p:sp>
      <p:sp>
        <p:nvSpPr>
          <p:cNvPr id="47" name="Shape 8">
            <a:extLst>
              <a:ext uri="{FF2B5EF4-FFF2-40B4-BE49-F238E27FC236}">
                <a16:creationId xmlns:a16="http://schemas.microsoft.com/office/drawing/2014/main" id="{F585CC4A-E178-9A82-297B-AEB958DCFC2A}"/>
              </a:ext>
            </a:extLst>
          </p:cNvPr>
          <p:cNvSpPr/>
          <p:nvPr/>
        </p:nvSpPr>
        <p:spPr>
          <a:xfrm>
            <a:off x="3833812" y="4607838"/>
            <a:ext cx="499943" cy="499943"/>
          </a:xfrm>
          <a:prstGeom prst="roundRect">
            <a:avLst>
              <a:gd name="adj" fmla="val 80001"/>
            </a:avLst>
          </a:prstGeom>
          <a:solidFill>
            <a:srgbClr val="00002E"/>
          </a:solidFill>
          <a:ln w="27742">
            <a:solidFill>
              <a:srgbClr val="D7425E"/>
            </a:solidFill>
            <a:prstDash val="solid"/>
          </a:ln>
        </p:spPr>
        <p:txBody>
          <a:bodyPr/>
          <a:lstStyle/>
          <a:p>
            <a:endParaRPr lang="en-US"/>
          </a:p>
        </p:txBody>
      </p:sp>
      <p:sp>
        <p:nvSpPr>
          <p:cNvPr id="48" name="Text 9">
            <a:extLst>
              <a:ext uri="{FF2B5EF4-FFF2-40B4-BE49-F238E27FC236}">
                <a16:creationId xmlns:a16="http://schemas.microsoft.com/office/drawing/2014/main" id="{413A9957-A520-84D3-11E9-98F4BC42875E}"/>
              </a:ext>
            </a:extLst>
          </p:cNvPr>
          <p:cNvSpPr/>
          <p:nvPr/>
        </p:nvSpPr>
        <p:spPr>
          <a:xfrm>
            <a:off x="3984665" y="4649510"/>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2</a:t>
            </a:r>
            <a:endParaRPr lang="en-US" sz="2624" dirty="0"/>
          </a:p>
        </p:txBody>
      </p:sp>
      <p:sp>
        <p:nvSpPr>
          <p:cNvPr id="49" name="Text 10">
            <a:extLst>
              <a:ext uri="{FF2B5EF4-FFF2-40B4-BE49-F238E27FC236}">
                <a16:creationId xmlns:a16="http://schemas.microsoft.com/office/drawing/2014/main" id="{54C282C5-2892-BD72-5CB3-03F80A2D19FE}"/>
              </a:ext>
            </a:extLst>
          </p:cNvPr>
          <p:cNvSpPr/>
          <p:nvPr/>
        </p:nvSpPr>
        <p:spPr>
          <a:xfrm>
            <a:off x="3493770" y="3163491"/>
            <a:ext cx="1179909" cy="694373"/>
          </a:xfrm>
          <a:prstGeom prst="rect">
            <a:avLst/>
          </a:prstGeom>
          <a:noFill/>
          <a:ln/>
        </p:spPr>
        <p:txBody>
          <a:bodyPr wrap="square" rtlCol="0" anchor="t"/>
          <a:lstStyle/>
          <a:p>
            <a:pPr marL="0" indent="0" algn="ctr">
              <a:lnSpc>
                <a:spcPts val="2734"/>
              </a:lnSpc>
              <a:buNone/>
            </a:pPr>
            <a:r>
              <a:rPr lang="en-US" sz="2187" b="1" dirty="0">
                <a:solidFill>
                  <a:srgbClr val="D7425E"/>
                </a:solidFill>
                <a:latin typeface="Nunito" pitchFamily="34" charset="0"/>
                <a:ea typeface="Nunito" pitchFamily="34" charset="-122"/>
                <a:cs typeface="Nunito" pitchFamily="34" charset="-120"/>
              </a:rPr>
              <a:t>RFID Reader</a:t>
            </a:r>
            <a:endParaRPr lang="en-US" sz="2187" dirty="0"/>
          </a:p>
        </p:txBody>
      </p:sp>
      <p:sp>
        <p:nvSpPr>
          <p:cNvPr id="50" name="Shape 11">
            <a:extLst>
              <a:ext uri="{FF2B5EF4-FFF2-40B4-BE49-F238E27FC236}">
                <a16:creationId xmlns:a16="http://schemas.microsoft.com/office/drawing/2014/main" id="{C5FD0BA2-9A1D-52DA-C5AD-7B2036B6F45D}"/>
              </a:ext>
            </a:extLst>
          </p:cNvPr>
          <p:cNvSpPr/>
          <p:nvPr/>
        </p:nvSpPr>
        <p:spPr>
          <a:xfrm>
            <a:off x="4993065" y="4857750"/>
            <a:ext cx="27742" cy="777597"/>
          </a:xfrm>
          <a:prstGeom prst="rect">
            <a:avLst/>
          </a:prstGeom>
          <a:solidFill>
            <a:srgbClr val="DD785E"/>
          </a:solidFill>
          <a:ln/>
        </p:spPr>
        <p:txBody>
          <a:bodyPr/>
          <a:lstStyle/>
          <a:p>
            <a:endParaRPr lang="en-US"/>
          </a:p>
        </p:txBody>
      </p:sp>
      <p:sp>
        <p:nvSpPr>
          <p:cNvPr id="51" name="Shape 12">
            <a:extLst>
              <a:ext uri="{FF2B5EF4-FFF2-40B4-BE49-F238E27FC236}">
                <a16:creationId xmlns:a16="http://schemas.microsoft.com/office/drawing/2014/main" id="{46815312-BE4D-3AB3-8BD5-C42BC34B7BB2}"/>
              </a:ext>
            </a:extLst>
          </p:cNvPr>
          <p:cNvSpPr/>
          <p:nvPr/>
        </p:nvSpPr>
        <p:spPr>
          <a:xfrm>
            <a:off x="4757023" y="4607838"/>
            <a:ext cx="499943" cy="499943"/>
          </a:xfrm>
          <a:prstGeom prst="roundRect">
            <a:avLst>
              <a:gd name="adj" fmla="val 80001"/>
            </a:avLst>
          </a:prstGeom>
          <a:solidFill>
            <a:srgbClr val="00002E"/>
          </a:solidFill>
          <a:ln w="27742">
            <a:solidFill>
              <a:srgbClr val="DD785E"/>
            </a:solidFill>
            <a:prstDash val="solid"/>
          </a:ln>
        </p:spPr>
        <p:txBody>
          <a:bodyPr/>
          <a:lstStyle/>
          <a:p>
            <a:endParaRPr lang="en-US"/>
          </a:p>
        </p:txBody>
      </p:sp>
      <p:sp>
        <p:nvSpPr>
          <p:cNvPr id="52" name="Text 13">
            <a:extLst>
              <a:ext uri="{FF2B5EF4-FFF2-40B4-BE49-F238E27FC236}">
                <a16:creationId xmlns:a16="http://schemas.microsoft.com/office/drawing/2014/main" id="{A4A4B42B-BCD9-96AA-166A-44E08C5FEE55}"/>
              </a:ext>
            </a:extLst>
          </p:cNvPr>
          <p:cNvSpPr/>
          <p:nvPr/>
        </p:nvSpPr>
        <p:spPr>
          <a:xfrm>
            <a:off x="4907875" y="4649510"/>
            <a:ext cx="198120"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3</a:t>
            </a:r>
            <a:endParaRPr lang="en-US" sz="2624" dirty="0"/>
          </a:p>
        </p:txBody>
      </p:sp>
      <p:sp>
        <p:nvSpPr>
          <p:cNvPr id="53" name="Text 14">
            <a:extLst>
              <a:ext uri="{FF2B5EF4-FFF2-40B4-BE49-F238E27FC236}">
                <a16:creationId xmlns:a16="http://schemas.microsoft.com/office/drawing/2014/main" id="{B0815FC1-863E-2A39-8564-FF11E3F796DC}"/>
              </a:ext>
            </a:extLst>
          </p:cNvPr>
          <p:cNvSpPr/>
          <p:nvPr/>
        </p:nvSpPr>
        <p:spPr>
          <a:xfrm>
            <a:off x="4416981" y="5857637"/>
            <a:ext cx="1180028" cy="347186"/>
          </a:xfrm>
          <a:prstGeom prst="rect">
            <a:avLst/>
          </a:prstGeom>
          <a:noFill/>
          <a:ln/>
        </p:spPr>
        <p:txBody>
          <a:bodyPr wrap="none" rtlCol="0" anchor="t"/>
          <a:lstStyle/>
          <a:p>
            <a:pPr marL="0" indent="0" algn="ctr">
              <a:lnSpc>
                <a:spcPts val="2734"/>
              </a:lnSpc>
              <a:buNone/>
            </a:pPr>
            <a:r>
              <a:rPr lang="en-US" sz="2187" b="1" dirty="0">
                <a:solidFill>
                  <a:srgbClr val="DD785E"/>
                </a:solidFill>
                <a:latin typeface="Nunito" pitchFamily="34" charset="0"/>
                <a:ea typeface="Nunito" pitchFamily="34" charset="-122"/>
                <a:cs typeface="Nunito" pitchFamily="34" charset="-120"/>
              </a:rPr>
              <a:t>RFID Tag</a:t>
            </a:r>
            <a:endParaRPr lang="en-US" sz="2187" dirty="0"/>
          </a:p>
        </p:txBody>
      </p:sp>
      <p:sp>
        <p:nvSpPr>
          <p:cNvPr id="54" name="Shape 15">
            <a:extLst>
              <a:ext uri="{FF2B5EF4-FFF2-40B4-BE49-F238E27FC236}">
                <a16:creationId xmlns:a16="http://schemas.microsoft.com/office/drawing/2014/main" id="{6237CA42-454A-15DB-8D0A-6FB7E009B10E}"/>
              </a:ext>
            </a:extLst>
          </p:cNvPr>
          <p:cNvSpPr/>
          <p:nvPr/>
        </p:nvSpPr>
        <p:spPr>
          <a:xfrm>
            <a:off x="5916275" y="4080153"/>
            <a:ext cx="27742" cy="777597"/>
          </a:xfrm>
          <a:prstGeom prst="rect">
            <a:avLst/>
          </a:prstGeom>
          <a:solidFill>
            <a:srgbClr val="48A8E2"/>
          </a:solidFill>
          <a:ln/>
        </p:spPr>
        <p:txBody>
          <a:bodyPr/>
          <a:lstStyle/>
          <a:p>
            <a:endParaRPr lang="en-US"/>
          </a:p>
        </p:txBody>
      </p:sp>
      <p:sp>
        <p:nvSpPr>
          <p:cNvPr id="55" name="Shape 16">
            <a:extLst>
              <a:ext uri="{FF2B5EF4-FFF2-40B4-BE49-F238E27FC236}">
                <a16:creationId xmlns:a16="http://schemas.microsoft.com/office/drawing/2014/main" id="{23D23049-ECFF-7B71-B914-716842004D8A}"/>
              </a:ext>
            </a:extLst>
          </p:cNvPr>
          <p:cNvSpPr/>
          <p:nvPr/>
        </p:nvSpPr>
        <p:spPr>
          <a:xfrm>
            <a:off x="5680234" y="4607838"/>
            <a:ext cx="499943" cy="499943"/>
          </a:xfrm>
          <a:prstGeom prst="roundRect">
            <a:avLst>
              <a:gd name="adj" fmla="val 80001"/>
            </a:avLst>
          </a:prstGeom>
          <a:solidFill>
            <a:srgbClr val="00002E"/>
          </a:solidFill>
          <a:ln w="27742">
            <a:solidFill>
              <a:srgbClr val="48A8E2"/>
            </a:solidFill>
            <a:prstDash val="solid"/>
          </a:ln>
        </p:spPr>
        <p:txBody>
          <a:bodyPr/>
          <a:lstStyle/>
          <a:p>
            <a:endParaRPr lang="en-US"/>
          </a:p>
        </p:txBody>
      </p:sp>
      <p:sp>
        <p:nvSpPr>
          <p:cNvPr id="56" name="Text 17">
            <a:extLst>
              <a:ext uri="{FF2B5EF4-FFF2-40B4-BE49-F238E27FC236}">
                <a16:creationId xmlns:a16="http://schemas.microsoft.com/office/drawing/2014/main" id="{52B90D54-2FDB-2437-5C04-44B61A53984B}"/>
              </a:ext>
            </a:extLst>
          </p:cNvPr>
          <p:cNvSpPr/>
          <p:nvPr/>
        </p:nvSpPr>
        <p:spPr>
          <a:xfrm>
            <a:off x="5831086" y="4649510"/>
            <a:ext cx="198120" cy="416481"/>
          </a:xfrm>
          <a:prstGeom prst="rect">
            <a:avLst/>
          </a:prstGeom>
          <a:noFill/>
          <a:ln/>
        </p:spPr>
        <p:txBody>
          <a:bodyPr wrap="none" rtlCol="0" anchor="t"/>
          <a:lstStyle/>
          <a:p>
            <a:pPr marL="0" indent="0" algn="ctr">
              <a:lnSpc>
                <a:spcPts val="3281"/>
              </a:lnSpc>
              <a:buNone/>
            </a:pPr>
            <a:r>
              <a:rPr lang="en-US" sz="2624" b="1" dirty="0">
                <a:solidFill>
                  <a:srgbClr val="48A8E2"/>
                </a:solidFill>
                <a:latin typeface="Nunito" pitchFamily="34" charset="0"/>
                <a:ea typeface="Nunito" pitchFamily="34" charset="-122"/>
                <a:cs typeface="Nunito" pitchFamily="34" charset="-120"/>
              </a:rPr>
              <a:t>4</a:t>
            </a:r>
            <a:endParaRPr lang="en-US" sz="2624" dirty="0"/>
          </a:p>
        </p:txBody>
      </p:sp>
      <p:sp>
        <p:nvSpPr>
          <p:cNvPr id="57" name="Text 18">
            <a:extLst>
              <a:ext uri="{FF2B5EF4-FFF2-40B4-BE49-F238E27FC236}">
                <a16:creationId xmlns:a16="http://schemas.microsoft.com/office/drawing/2014/main" id="{CCC8F3D3-F112-35E1-FEA9-0B905A0232D4}"/>
              </a:ext>
            </a:extLst>
          </p:cNvPr>
          <p:cNvSpPr/>
          <p:nvPr/>
        </p:nvSpPr>
        <p:spPr>
          <a:xfrm>
            <a:off x="5340191" y="3163491"/>
            <a:ext cx="1180028" cy="694373"/>
          </a:xfrm>
          <a:prstGeom prst="rect">
            <a:avLst/>
          </a:prstGeom>
          <a:noFill/>
          <a:ln/>
        </p:spPr>
        <p:txBody>
          <a:bodyPr wrap="square" rtlCol="0" anchor="t"/>
          <a:lstStyle/>
          <a:p>
            <a:pPr marL="0" indent="0" algn="ctr">
              <a:lnSpc>
                <a:spcPts val="2734"/>
              </a:lnSpc>
              <a:buNone/>
            </a:pPr>
            <a:r>
              <a:rPr lang="en-US" sz="2187" b="1" dirty="0">
                <a:solidFill>
                  <a:srgbClr val="48A8E2"/>
                </a:solidFill>
                <a:latin typeface="Nunito" pitchFamily="34" charset="0"/>
                <a:ea typeface="Nunito" pitchFamily="34" charset="-122"/>
                <a:cs typeface="Nunito" pitchFamily="34" charset="-120"/>
              </a:rPr>
              <a:t>Servo Motor</a:t>
            </a:r>
            <a:endParaRPr lang="en-US" sz="2187" dirty="0"/>
          </a:p>
        </p:txBody>
      </p:sp>
      <p:sp>
        <p:nvSpPr>
          <p:cNvPr id="58" name="Shape 19">
            <a:extLst>
              <a:ext uri="{FF2B5EF4-FFF2-40B4-BE49-F238E27FC236}">
                <a16:creationId xmlns:a16="http://schemas.microsoft.com/office/drawing/2014/main" id="{93F7143D-6A5F-1F62-E345-6F7CA39CFF0F}"/>
              </a:ext>
            </a:extLst>
          </p:cNvPr>
          <p:cNvSpPr/>
          <p:nvPr/>
        </p:nvSpPr>
        <p:spPr>
          <a:xfrm>
            <a:off x="6839605" y="4857750"/>
            <a:ext cx="27742" cy="777597"/>
          </a:xfrm>
          <a:prstGeom prst="rect">
            <a:avLst/>
          </a:prstGeom>
          <a:solidFill>
            <a:srgbClr val="59ABA9"/>
          </a:solidFill>
          <a:ln/>
        </p:spPr>
        <p:txBody>
          <a:bodyPr/>
          <a:lstStyle/>
          <a:p>
            <a:endParaRPr lang="en-US"/>
          </a:p>
        </p:txBody>
      </p:sp>
      <p:sp>
        <p:nvSpPr>
          <p:cNvPr id="59" name="Shape 20">
            <a:extLst>
              <a:ext uri="{FF2B5EF4-FFF2-40B4-BE49-F238E27FC236}">
                <a16:creationId xmlns:a16="http://schemas.microsoft.com/office/drawing/2014/main" id="{5B409C4B-27AD-093D-1FBA-1185F9731695}"/>
              </a:ext>
            </a:extLst>
          </p:cNvPr>
          <p:cNvSpPr/>
          <p:nvPr/>
        </p:nvSpPr>
        <p:spPr>
          <a:xfrm>
            <a:off x="6603563" y="4607838"/>
            <a:ext cx="499943" cy="499943"/>
          </a:xfrm>
          <a:prstGeom prst="roundRect">
            <a:avLst>
              <a:gd name="adj" fmla="val 80001"/>
            </a:avLst>
          </a:prstGeom>
          <a:solidFill>
            <a:srgbClr val="00002E"/>
          </a:solidFill>
          <a:ln w="27742">
            <a:solidFill>
              <a:srgbClr val="59ABA9"/>
            </a:solidFill>
            <a:prstDash val="solid"/>
          </a:ln>
        </p:spPr>
        <p:txBody>
          <a:bodyPr/>
          <a:lstStyle/>
          <a:p>
            <a:endParaRPr lang="en-US"/>
          </a:p>
        </p:txBody>
      </p:sp>
      <p:sp>
        <p:nvSpPr>
          <p:cNvPr id="60" name="Text 21">
            <a:extLst>
              <a:ext uri="{FF2B5EF4-FFF2-40B4-BE49-F238E27FC236}">
                <a16:creationId xmlns:a16="http://schemas.microsoft.com/office/drawing/2014/main" id="{55447E25-2A6F-DCEC-BF5E-77329C165420}"/>
              </a:ext>
            </a:extLst>
          </p:cNvPr>
          <p:cNvSpPr/>
          <p:nvPr/>
        </p:nvSpPr>
        <p:spPr>
          <a:xfrm>
            <a:off x="6754416" y="4649510"/>
            <a:ext cx="198120" cy="416481"/>
          </a:xfrm>
          <a:prstGeom prst="rect">
            <a:avLst/>
          </a:prstGeom>
          <a:noFill/>
          <a:ln/>
        </p:spPr>
        <p:txBody>
          <a:bodyPr wrap="none" rtlCol="0" anchor="t"/>
          <a:lstStyle/>
          <a:p>
            <a:pPr marL="0" indent="0" algn="ctr">
              <a:lnSpc>
                <a:spcPts val="3281"/>
              </a:lnSpc>
              <a:buNone/>
            </a:pPr>
            <a:r>
              <a:rPr lang="en-US" sz="2624" b="1" dirty="0">
                <a:solidFill>
                  <a:srgbClr val="59ABA9"/>
                </a:solidFill>
                <a:latin typeface="Nunito" pitchFamily="34" charset="0"/>
                <a:ea typeface="Nunito" pitchFamily="34" charset="-122"/>
                <a:cs typeface="Nunito" pitchFamily="34" charset="-120"/>
              </a:rPr>
              <a:t>5</a:t>
            </a:r>
            <a:endParaRPr lang="en-US" sz="2624" dirty="0"/>
          </a:p>
        </p:txBody>
      </p:sp>
      <p:sp>
        <p:nvSpPr>
          <p:cNvPr id="61" name="Text 22">
            <a:extLst>
              <a:ext uri="{FF2B5EF4-FFF2-40B4-BE49-F238E27FC236}">
                <a16:creationId xmlns:a16="http://schemas.microsoft.com/office/drawing/2014/main" id="{E42833A6-522F-06A1-E78F-3EA96A69D910}"/>
              </a:ext>
            </a:extLst>
          </p:cNvPr>
          <p:cNvSpPr/>
          <p:nvPr/>
        </p:nvSpPr>
        <p:spPr>
          <a:xfrm>
            <a:off x="6263521" y="5857637"/>
            <a:ext cx="1179909" cy="694373"/>
          </a:xfrm>
          <a:prstGeom prst="rect">
            <a:avLst/>
          </a:prstGeom>
          <a:noFill/>
          <a:ln/>
        </p:spPr>
        <p:txBody>
          <a:bodyPr wrap="square" rtlCol="0" anchor="t"/>
          <a:lstStyle/>
          <a:p>
            <a:pPr marL="0" indent="0" algn="ctr">
              <a:lnSpc>
                <a:spcPts val="2734"/>
              </a:lnSpc>
              <a:buNone/>
            </a:pPr>
            <a:r>
              <a:rPr lang="en-US" sz="2187" b="1" dirty="0">
                <a:solidFill>
                  <a:srgbClr val="59ABA9"/>
                </a:solidFill>
                <a:latin typeface="Nunito" pitchFamily="34" charset="0"/>
                <a:ea typeface="Nunito" pitchFamily="34" charset="-122"/>
                <a:cs typeface="Nunito" pitchFamily="34" charset="-120"/>
              </a:rPr>
              <a:t>4*4 Keypad</a:t>
            </a:r>
            <a:endParaRPr lang="en-US" sz="2187" dirty="0"/>
          </a:p>
        </p:txBody>
      </p:sp>
      <p:sp>
        <p:nvSpPr>
          <p:cNvPr id="62" name="Shape 23">
            <a:extLst>
              <a:ext uri="{FF2B5EF4-FFF2-40B4-BE49-F238E27FC236}">
                <a16:creationId xmlns:a16="http://schemas.microsoft.com/office/drawing/2014/main" id="{19CEDD2E-DFED-7D5C-8241-807BED95D037}"/>
              </a:ext>
            </a:extLst>
          </p:cNvPr>
          <p:cNvSpPr/>
          <p:nvPr/>
        </p:nvSpPr>
        <p:spPr>
          <a:xfrm>
            <a:off x="7762815" y="4080153"/>
            <a:ext cx="27742" cy="777597"/>
          </a:xfrm>
          <a:prstGeom prst="rect">
            <a:avLst/>
          </a:prstGeom>
          <a:solidFill>
            <a:srgbClr val="F2B42D"/>
          </a:solidFill>
          <a:ln/>
        </p:spPr>
        <p:txBody>
          <a:bodyPr/>
          <a:lstStyle/>
          <a:p>
            <a:endParaRPr lang="en-US"/>
          </a:p>
        </p:txBody>
      </p:sp>
      <p:sp>
        <p:nvSpPr>
          <p:cNvPr id="63" name="Shape 24">
            <a:extLst>
              <a:ext uri="{FF2B5EF4-FFF2-40B4-BE49-F238E27FC236}">
                <a16:creationId xmlns:a16="http://schemas.microsoft.com/office/drawing/2014/main" id="{7C146DB9-9063-7365-3D3C-572396711D7E}"/>
              </a:ext>
            </a:extLst>
          </p:cNvPr>
          <p:cNvSpPr/>
          <p:nvPr/>
        </p:nvSpPr>
        <p:spPr>
          <a:xfrm>
            <a:off x="7526774" y="4607838"/>
            <a:ext cx="499943" cy="499943"/>
          </a:xfrm>
          <a:prstGeom prst="roundRect">
            <a:avLst>
              <a:gd name="adj" fmla="val 80001"/>
            </a:avLst>
          </a:prstGeom>
          <a:solidFill>
            <a:srgbClr val="00002E"/>
          </a:solidFill>
          <a:ln w="27742">
            <a:solidFill>
              <a:srgbClr val="F2B42D"/>
            </a:solidFill>
            <a:prstDash val="solid"/>
          </a:ln>
        </p:spPr>
        <p:txBody>
          <a:bodyPr/>
          <a:lstStyle/>
          <a:p>
            <a:endParaRPr lang="en-US"/>
          </a:p>
        </p:txBody>
      </p:sp>
      <p:sp>
        <p:nvSpPr>
          <p:cNvPr id="64" name="Text 25">
            <a:extLst>
              <a:ext uri="{FF2B5EF4-FFF2-40B4-BE49-F238E27FC236}">
                <a16:creationId xmlns:a16="http://schemas.microsoft.com/office/drawing/2014/main" id="{B35610C0-981D-89BE-96D1-98DFD263EF78}"/>
              </a:ext>
            </a:extLst>
          </p:cNvPr>
          <p:cNvSpPr/>
          <p:nvPr/>
        </p:nvSpPr>
        <p:spPr>
          <a:xfrm>
            <a:off x="7677626" y="4649510"/>
            <a:ext cx="198120" cy="416481"/>
          </a:xfrm>
          <a:prstGeom prst="rect">
            <a:avLst/>
          </a:prstGeom>
          <a:noFill/>
          <a:ln/>
        </p:spPr>
        <p:txBody>
          <a:bodyPr wrap="none" rtlCol="0" anchor="t"/>
          <a:lstStyle/>
          <a:p>
            <a:pPr marL="0" indent="0" algn="ctr">
              <a:lnSpc>
                <a:spcPts val="3281"/>
              </a:lnSpc>
              <a:buNone/>
            </a:pPr>
            <a:r>
              <a:rPr lang="en-US" sz="2624" b="1" dirty="0">
                <a:solidFill>
                  <a:srgbClr val="F2B42D"/>
                </a:solidFill>
                <a:latin typeface="Nunito" pitchFamily="34" charset="0"/>
                <a:ea typeface="Nunito" pitchFamily="34" charset="-122"/>
                <a:cs typeface="Nunito" pitchFamily="34" charset="-120"/>
              </a:rPr>
              <a:t>6</a:t>
            </a:r>
            <a:endParaRPr lang="en-US" sz="2624" dirty="0"/>
          </a:p>
        </p:txBody>
      </p:sp>
      <p:sp>
        <p:nvSpPr>
          <p:cNvPr id="65" name="Text 26">
            <a:extLst>
              <a:ext uri="{FF2B5EF4-FFF2-40B4-BE49-F238E27FC236}">
                <a16:creationId xmlns:a16="http://schemas.microsoft.com/office/drawing/2014/main" id="{34D6AFBA-93E2-201B-2B66-D15468D26C3C}"/>
              </a:ext>
            </a:extLst>
          </p:cNvPr>
          <p:cNvSpPr/>
          <p:nvPr/>
        </p:nvSpPr>
        <p:spPr>
          <a:xfrm>
            <a:off x="7186732" y="2816304"/>
            <a:ext cx="1179909" cy="1041559"/>
          </a:xfrm>
          <a:prstGeom prst="rect">
            <a:avLst/>
          </a:prstGeom>
          <a:noFill/>
          <a:ln/>
        </p:spPr>
        <p:txBody>
          <a:bodyPr wrap="square" rtlCol="0" anchor="t"/>
          <a:lstStyle/>
          <a:p>
            <a:pPr marL="0" indent="0" algn="ctr">
              <a:lnSpc>
                <a:spcPts val="2734"/>
              </a:lnSpc>
              <a:buNone/>
            </a:pPr>
            <a:r>
              <a:rPr lang="en-US" sz="2187" b="1" dirty="0">
                <a:solidFill>
                  <a:srgbClr val="F2B42D"/>
                </a:solidFill>
                <a:latin typeface="Nunito" pitchFamily="34" charset="0"/>
                <a:ea typeface="Nunito" pitchFamily="34" charset="-122"/>
                <a:cs typeface="Nunito" pitchFamily="34" charset="-120"/>
              </a:rPr>
              <a:t>IR Obstacle Sensor</a:t>
            </a:r>
            <a:endParaRPr lang="en-US" sz="2187" dirty="0"/>
          </a:p>
        </p:txBody>
      </p:sp>
      <p:sp>
        <p:nvSpPr>
          <p:cNvPr id="66" name="Shape 27">
            <a:extLst>
              <a:ext uri="{FF2B5EF4-FFF2-40B4-BE49-F238E27FC236}">
                <a16:creationId xmlns:a16="http://schemas.microsoft.com/office/drawing/2014/main" id="{4E37F2AD-3A94-C899-5B36-3DD878DDE151}"/>
              </a:ext>
            </a:extLst>
          </p:cNvPr>
          <p:cNvSpPr/>
          <p:nvPr/>
        </p:nvSpPr>
        <p:spPr>
          <a:xfrm>
            <a:off x="8686026" y="4857750"/>
            <a:ext cx="27742" cy="777597"/>
          </a:xfrm>
          <a:prstGeom prst="rect">
            <a:avLst/>
          </a:prstGeom>
          <a:solidFill>
            <a:srgbClr val="D7425E"/>
          </a:solidFill>
          <a:ln/>
        </p:spPr>
        <p:txBody>
          <a:bodyPr/>
          <a:lstStyle/>
          <a:p>
            <a:endParaRPr lang="en-US"/>
          </a:p>
        </p:txBody>
      </p:sp>
      <p:sp>
        <p:nvSpPr>
          <p:cNvPr id="67" name="Shape 28">
            <a:extLst>
              <a:ext uri="{FF2B5EF4-FFF2-40B4-BE49-F238E27FC236}">
                <a16:creationId xmlns:a16="http://schemas.microsoft.com/office/drawing/2014/main" id="{E92FAB22-89CE-6CBC-5051-874E57A0959C}"/>
              </a:ext>
            </a:extLst>
          </p:cNvPr>
          <p:cNvSpPr/>
          <p:nvPr/>
        </p:nvSpPr>
        <p:spPr>
          <a:xfrm>
            <a:off x="8449985" y="4607838"/>
            <a:ext cx="499943" cy="499943"/>
          </a:xfrm>
          <a:prstGeom prst="roundRect">
            <a:avLst>
              <a:gd name="adj" fmla="val 80001"/>
            </a:avLst>
          </a:prstGeom>
          <a:solidFill>
            <a:srgbClr val="00002E"/>
          </a:solidFill>
          <a:ln w="27742">
            <a:solidFill>
              <a:srgbClr val="D7425E"/>
            </a:solidFill>
            <a:prstDash val="solid"/>
          </a:ln>
        </p:spPr>
        <p:txBody>
          <a:bodyPr/>
          <a:lstStyle/>
          <a:p>
            <a:endParaRPr lang="en-US"/>
          </a:p>
        </p:txBody>
      </p:sp>
      <p:sp>
        <p:nvSpPr>
          <p:cNvPr id="68" name="Text 29">
            <a:extLst>
              <a:ext uri="{FF2B5EF4-FFF2-40B4-BE49-F238E27FC236}">
                <a16:creationId xmlns:a16="http://schemas.microsoft.com/office/drawing/2014/main" id="{075B1DE3-39AE-59E6-A704-5F9C549E703C}"/>
              </a:ext>
            </a:extLst>
          </p:cNvPr>
          <p:cNvSpPr/>
          <p:nvPr/>
        </p:nvSpPr>
        <p:spPr>
          <a:xfrm>
            <a:off x="8600837" y="4649510"/>
            <a:ext cx="198120" cy="416481"/>
          </a:xfrm>
          <a:prstGeom prst="rect">
            <a:avLst/>
          </a:prstGeom>
          <a:noFill/>
          <a:ln/>
        </p:spPr>
        <p:txBody>
          <a:bodyPr wrap="none" rtlCol="0" anchor="t"/>
          <a:lstStyle/>
          <a:p>
            <a:pPr marL="0" indent="0" algn="ctr">
              <a:lnSpc>
                <a:spcPts val="3281"/>
              </a:lnSpc>
              <a:buNone/>
            </a:pPr>
            <a:r>
              <a:rPr lang="en-US" sz="2624" b="1" dirty="0">
                <a:solidFill>
                  <a:srgbClr val="D7425E"/>
                </a:solidFill>
                <a:latin typeface="Nunito" pitchFamily="34" charset="0"/>
                <a:ea typeface="Nunito" pitchFamily="34" charset="-122"/>
                <a:cs typeface="Nunito" pitchFamily="34" charset="-120"/>
              </a:rPr>
              <a:t>7</a:t>
            </a:r>
            <a:endParaRPr lang="en-US" sz="2624" dirty="0"/>
          </a:p>
        </p:txBody>
      </p:sp>
      <p:sp>
        <p:nvSpPr>
          <p:cNvPr id="69" name="Text 30">
            <a:extLst>
              <a:ext uri="{FF2B5EF4-FFF2-40B4-BE49-F238E27FC236}">
                <a16:creationId xmlns:a16="http://schemas.microsoft.com/office/drawing/2014/main" id="{768AB4AB-8479-D32E-FF1C-C30FF31756D7}"/>
              </a:ext>
            </a:extLst>
          </p:cNvPr>
          <p:cNvSpPr/>
          <p:nvPr/>
        </p:nvSpPr>
        <p:spPr>
          <a:xfrm>
            <a:off x="8109942" y="5857637"/>
            <a:ext cx="1180028" cy="347186"/>
          </a:xfrm>
          <a:prstGeom prst="rect">
            <a:avLst/>
          </a:prstGeom>
          <a:noFill/>
          <a:ln/>
        </p:spPr>
        <p:txBody>
          <a:bodyPr wrap="none" rtlCol="0" anchor="t"/>
          <a:lstStyle/>
          <a:p>
            <a:pPr marL="0" indent="0" algn="ctr">
              <a:lnSpc>
                <a:spcPts val="2734"/>
              </a:lnSpc>
              <a:buNone/>
            </a:pPr>
            <a:r>
              <a:rPr lang="en-US" sz="2187" b="1" dirty="0">
                <a:solidFill>
                  <a:srgbClr val="D7425E"/>
                </a:solidFill>
                <a:latin typeface="Nunito" pitchFamily="34" charset="0"/>
                <a:ea typeface="Nunito" pitchFamily="34" charset="-122"/>
                <a:cs typeface="Nunito" pitchFamily="34" charset="-120"/>
              </a:rPr>
              <a:t>Buzzer</a:t>
            </a:r>
            <a:endParaRPr lang="en-US" sz="2187" dirty="0"/>
          </a:p>
        </p:txBody>
      </p:sp>
      <p:sp>
        <p:nvSpPr>
          <p:cNvPr id="70" name="Shape 31">
            <a:extLst>
              <a:ext uri="{FF2B5EF4-FFF2-40B4-BE49-F238E27FC236}">
                <a16:creationId xmlns:a16="http://schemas.microsoft.com/office/drawing/2014/main" id="{079C821B-A780-BCDD-9E8A-A351158893EC}"/>
              </a:ext>
            </a:extLst>
          </p:cNvPr>
          <p:cNvSpPr/>
          <p:nvPr/>
        </p:nvSpPr>
        <p:spPr>
          <a:xfrm>
            <a:off x="9609237" y="4080153"/>
            <a:ext cx="27742" cy="777597"/>
          </a:xfrm>
          <a:prstGeom prst="rect">
            <a:avLst/>
          </a:prstGeom>
          <a:solidFill>
            <a:srgbClr val="DD785E"/>
          </a:solidFill>
          <a:ln/>
        </p:spPr>
        <p:txBody>
          <a:bodyPr/>
          <a:lstStyle/>
          <a:p>
            <a:endParaRPr lang="en-US"/>
          </a:p>
        </p:txBody>
      </p:sp>
      <p:sp>
        <p:nvSpPr>
          <p:cNvPr id="71" name="Shape 32">
            <a:extLst>
              <a:ext uri="{FF2B5EF4-FFF2-40B4-BE49-F238E27FC236}">
                <a16:creationId xmlns:a16="http://schemas.microsoft.com/office/drawing/2014/main" id="{B9A0D36A-A9FA-949B-99A2-E3948114E148}"/>
              </a:ext>
            </a:extLst>
          </p:cNvPr>
          <p:cNvSpPr/>
          <p:nvPr/>
        </p:nvSpPr>
        <p:spPr>
          <a:xfrm>
            <a:off x="9373195" y="4607838"/>
            <a:ext cx="499943" cy="499943"/>
          </a:xfrm>
          <a:prstGeom prst="roundRect">
            <a:avLst>
              <a:gd name="adj" fmla="val 80001"/>
            </a:avLst>
          </a:prstGeom>
          <a:solidFill>
            <a:srgbClr val="00002E"/>
          </a:solidFill>
          <a:ln w="27742">
            <a:solidFill>
              <a:srgbClr val="DD785E"/>
            </a:solidFill>
            <a:prstDash val="solid"/>
          </a:ln>
        </p:spPr>
        <p:txBody>
          <a:bodyPr/>
          <a:lstStyle/>
          <a:p>
            <a:endParaRPr lang="en-US"/>
          </a:p>
        </p:txBody>
      </p:sp>
      <p:sp>
        <p:nvSpPr>
          <p:cNvPr id="72" name="Text 33">
            <a:extLst>
              <a:ext uri="{FF2B5EF4-FFF2-40B4-BE49-F238E27FC236}">
                <a16:creationId xmlns:a16="http://schemas.microsoft.com/office/drawing/2014/main" id="{AD8462C3-3A89-5748-F18B-163B7E0C067B}"/>
              </a:ext>
            </a:extLst>
          </p:cNvPr>
          <p:cNvSpPr/>
          <p:nvPr/>
        </p:nvSpPr>
        <p:spPr>
          <a:xfrm>
            <a:off x="9524048" y="4649510"/>
            <a:ext cx="198120" cy="416481"/>
          </a:xfrm>
          <a:prstGeom prst="rect">
            <a:avLst/>
          </a:prstGeom>
          <a:noFill/>
          <a:ln/>
        </p:spPr>
        <p:txBody>
          <a:bodyPr wrap="none" rtlCol="0" anchor="t"/>
          <a:lstStyle/>
          <a:p>
            <a:pPr marL="0" indent="0" algn="ctr">
              <a:lnSpc>
                <a:spcPts val="3281"/>
              </a:lnSpc>
              <a:buNone/>
            </a:pPr>
            <a:r>
              <a:rPr lang="en-US" sz="2624" b="1" dirty="0">
                <a:solidFill>
                  <a:srgbClr val="DD785E"/>
                </a:solidFill>
                <a:latin typeface="Nunito" pitchFamily="34" charset="0"/>
                <a:ea typeface="Nunito" pitchFamily="34" charset="-122"/>
                <a:cs typeface="Nunito" pitchFamily="34" charset="-120"/>
              </a:rPr>
              <a:t>8</a:t>
            </a:r>
            <a:endParaRPr lang="en-US" sz="2624" dirty="0"/>
          </a:p>
        </p:txBody>
      </p:sp>
      <p:sp>
        <p:nvSpPr>
          <p:cNvPr id="73" name="Text 34">
            <a:extLst>
              <a:ext uri="{FF2B5EF4-FFF2-40B4-BE49-F238E27FC236}">
                <a16:creationId xmlns:a16="http://schemas.microsoft.com/office/drawing/2014/main" id="{FFA1651F-9A18-BE72-F216-34B0438699E2}"/>
              </a:ext>
            </a:extLst>
          </p:cNvPr>
          <p:cNvSpPr/>
          <p:nvPr/>
        </p:nvSpPr>
        <p:spPr>
          <a:xfrm>
            <a:off x="9033153" y="2816304"/>
            <a:ext cx="1180028" cy="1041559"/>
          </a:xfrm>
          <a:prstGeom prst="rect">
            <a:avLst/>
          </a:prstGeom>
          <a:noFill/>
          <a:ln/>
        </p:spPr>
        <p:txBody>
          <a:bodyPr wrap="square" rtlCol="0" anchor="t"/>
          <a:lstStyle/>
          <a:p>
            <a:pPr marL="0" indent="0" algn="ctr">
              <a:lnSpc>
                <a:spcPts val="2734"/>
              </a:lnSpc>
              <a:buNone/>
            </a:pPr>
            <a:r>
              <a:rPr lang="en-US" sz="2187" b="1" dirty="0">
                <a:solidFill>
                  <a:srgbClr val="DD785E"/>
                </a:solidFill>
                <a:latin typeface="Nunito" pitchFamily="34" charset="0"/>
                <a:ea typeface="Nunito" pitchFamily="34" charset="-122"/>
                <a:cs typeface="Nunito" pitchFamily="34" charset="-120"/>
              </a:rPr>
              <a:t>20*4 LCD Display</a:t>
            </a:r>
            <a:endParaRPr lang="en-US" sz="2187" dirty="0"/>
          </a:p>
        </p:txBody>
      </p:sp>
      <p:sp>
        <p:nvSpPr>
          <p:cNvPr id="74" name="Shape 35">
            <a:extLst>
              <a:ext uri="{FF2B5EF4-FFF2-40B4-BE49-F238E27FC236}">
                <a16:creationId xmlns:a16="http://schemas.microsoft.com/office/drawing/2014/main" id="{6D1807FA-245C-DE42-B4C8-2938E23458F5}"/>
              </a:ext>
            </a:extLst>
          </p:cNvPr>
          <p:cNvSpPr/>
          <p:nvPr/>
        </p:nvSpPr>
        <p:spPr>
          <a:xfrm>
            <a:off x="10532566" y="4857750"/>
            <a:ext cx="27742" cy="777597"/>
          </a:xfrm>
          <a:prstGeom prst="rect">
            <a:avLst/>
          </a:prstGeom>
          <a:solidFill>
            <a:srgbClr val="48A8E2"/>
          </a:solidFill>
          <a:ln/>
        </p:spPr>
        <p:txBody>
          <a:bodyPr/>
          <a:lstStyle/>
          <a:p>
            <a:endParaRPr lang="en-US"/>
          </a:p>
        </p:txBody>
      </p:sp>
      <p:sp>
        <p:nvSpPr>
          <p:cNvPr id="75" name="Shape 36">
            <a:extLst>
              <a:ext uri="{FF2B5EF4-FFF2-40B4-BE49-F238E27FC236}">
                <a16:creationId xmlns:a16="http://schemas.microsoft.com/office/drawing/2014/main" id="{934A7783-EA00-8C25-8EC8-B48E61E8D49A}"/>
              </a:ext>
            </a:extLst>
          </p:cNvPr>
          <p:cNvSpPr/>
          <p:nvPr/>
        </p:nvSpPr>
        <p:spPr>
          <a:xfrm>
            <a:off x="10296525" y="4607838"/>
            <a:ext cx="499943" cy="499943"/>
          </a:xfrm>
          <a:prstGeom prst="roundRect">
            <a:avLst>
              <a:gd name="adj" fmla="val 80001"/>
            </a:avLst>
          </a:prstGeom>
          <a:solidFill>
            <a:srgbClr val="00002E"/>
          </a:solidFill>
          <a:ln w="27742">
            <a:solidFill>
              <a:srgbClr val="48A8E2"/>
            </a:solidFill>
            <a:prstDash val="solid"/>
          </a:ln>
        </p:spPr>
        <p:txBody>
          <a:bodyPr/>
          <a:lstStyle/>
          <a:p>
            <a:endParaRPr lang="en-US"/>
          </a:p>
        </p:txBody>
      </p:sp>
      <p:sp>
        <p:nvSpPr>
          <p:cNvPr id="76" name="Text 37">
            <a:extLst>
              <a:ext uri="{FF2B5EF4-FFF2-40B4-BE49-F238E27FC236}">
                <a16:creationId xmlns:a16="http://schemas.microsoft.com/office/drawing/2014/main" id="{23996585-15EF-3465-1541-40A2F4CC6D08}"/>
              </a:ext>
            </a:extLst>
          </p:cNvPr>
          <p:cNvSpPr/>
          <p:nvPr/>
        </p:nvSpPr>
        <p:spPr>
          <a:xfrm>
            <a:off x="10447377" y="4649510"/>
            <a:ext cx="198120" cy="416481"/>
          </a:xfrm>
          <a:prstGeom prst="rect">
            <a:avLst/>
          </a:prstGeom>
          <a:noFill/>
          <a:ln/>
        </p:spPr>
        <p:txBody>
          <a:bodyPr wrap="none" rtlCol="0" anchor="t"/>
          <a:lstStyle/>
          <a:p>
            <a:pPr marL="0" indent="0" algn="ctr">
              <a:lnSpc>
                <a:spcPts val="3281"/>
              </a:lnSpc>
              <a:buNone/>
            </a:pPr>
            <a:r>
              <a:rPr lang="en-US" sz="2624" b="1" dirty="0">
                <a:solidFill>
                  <a:srgbClr val="48A8E2"/>
                </a:solidFill>
                <a:latin typeface="Nunito" pitchFamily="34" charset="0"/>
                <a:ea typeface="Nunito" pitchFamily="34" charset="-122"/>
                <a:cs typeface="Nunito" pitchFamily="34" charset="-120"/>
              </a:rPr>
              <a:t>9</a:t>
            </a:r>
            <a:endParaRPr lang="en-US" sz="2624" dirty="0"/>
          </a:p>
        </p:txBody>
      </p:sp>
      <p:sp>
        <p:nvSpPr>
          <p:cNvPr id="77" name="Text 38">
            <a:extLst>
              <a:ext uri="{FF2B5EF4-FFF2-40B4-BE49-F238E27FC236}">
                <a16:creationId xmlns:a16="http://schemas.microsoft.com/office/drawing/2014/main" id="{B712B610-7677-E06F-CF37-7C7114D34D2A}"/>
              </a:ext>
            </a:extLst>
          </p:cNvPr>
          <p:cNvSpPr/>
          <p:nvPr/>
        </p:nvSpPr>
        <p:spPr>
          <a:xfrm>
            <a:off x="9956483" y="5857637"/>
            <a:ext cx="1179909" cy="694373"/>
          </a:xfrm>
          <a:prstGeom prst="rect">
            <a:avLst/>
          </a:prstGeom>
          <a:noFill/>
          <a:ln/>
        </p:spPr>
        <p:txBody>
          <a:bodyPr wrap="square" rtlCol="0" anchor="t"/>
          <a:lstStyle/>
          <a:p>
            <a:pPr marL="0" indent="0" algn="ctr">
              <a:lnSpc>
                <a:spcPts val="2734"/>
              </a:lnSpc>
              <a:buNone/>
            </a:pPr>
            <a:r>
              <a:rPr lang="en-US" sz="2187" b="1" dirty="0">
                <a:solidFill>
                  <a:srgbClr val="48A8E2"/>
                </a:solidFill>
                <a:latin typeface="Nunito" pitchFamily="34" charset="0"/>
                <a:ea typeface="Nunito" pitchFamily="34" charset="-122"/>
                <a:cs typeface="Nunito" pitchFamily="34" charset="-120"/>
              </a:rPr>
              <a:t>I2C Module</a:t>
            </a:r>
            <a:endParaRPr lang="en-US" sz="2187" dirty="0"/>
          </a:p>
        </p:txBody>
      </p:sp>
      <p:sp>
        <p:nvSpPr>
          <p:cNvPr id="78" name="Shape 39">
            <a:extLst>
              <a:ext uri="{FF2B5EF4-FFF2-40B4-BE49-F238E27FC236}">
                <a16:creationId xmlns:a16="http://schemas.microsoft.com/office/drawing/2014/main" id="{141F4650-D3FE-434B-CBF3-6A261B8D30A1}"/>
              </a:ext>
            </a:extLst>
          </p:cNvPr>
          <p:cNvSpPr/>
          <p:nvPr/>
        </p:nvSpPr>
        <p:spPr>
          <a:xfrm>
            <a:off x="11455777" y="4080153"/>
            <a:ext cx="27742" cy="777597"/>
          </a:xfrm>
          <a:prstGeom prst="rect">
            <a:avLst/>
          </a:prstGeom>
          <a:solidFill>
            <a:srgbClr val="59ABA9"/>
          </a:solidFill>
          <a:ln/>
        </p:spPr>
        <p:txBody>
          <a:bodyPr/>
          <a:lstStyle/>
          <a:p>
            <a:endParaRPr lang="en-US"/>
          </a:p>
        </p:txBody>
      </p:sp>
      <p:sp>
        <p:nvSpPr>
          <p:cNvPr id="79" name="Shape 40">
            <a:extLst>
              <a:ext uri="{FF2B5EF4-FFF2-40B4-BE49-F238E27FC236}">
                <a16:creationId xmlns:a16="http://schemas.microsoft.com/office/drawing/2014/main" id="{2F6638D6-DD9E-ABA9-0F35-D619C50B99F0}"/>
              </a:ext>
            </a:extLst>
          </p:cNvPr>
          <p:cNvSpPr/>
          <p:nvPr/>
        </p:nvSpPr>
        <p:spPr>
          <a:xfrm>
            <a:off x="11219736" y="4607838"/>
            <a:ext cx="499943" cy="499943"/>
          </a:xfrm>
          <a:prstGeom prst="roundRect">
            <a:avLst>
              <a:gd name="adj" fmla="val 80001"/>
            </a:avLst>
          </a:prstGeom>
          <a:solidFill>
            <a:srgbClr val="00002E"/>
          </a:solidFill>
          <a:ln w="27742">
            <a:solidFill>
              <a:srgbClr val="59ABA9"/>
            </a:solidFill>
            <a:prstDash val="solid"/>
          </a:ln>
        </p:spPr>
        <p:txBody>
          <a:bodyPr/>
          <a:lstStyle/>
          <a:p>
            <a:endParaRPr lang="en-US"/>
          </a:p>
        </p:txBody>
      </p:sp>
      <p:sp>
        <p:nvSpPr>
          <p:cNvPr id="80" name="Text 41">
            <a:extLst>
              <a:ext uri="{FF2B5EF4-FFF2-40B4-BE49-F238E27FC236}">
                <a16:creationId xmlns:a16="http://schemas.microsoft.com/office/drawing/2014/main" id="{69DD3944-9DC6-64D3-1BD6-75E5BA844CBB}"/>
              </a:ext>
            </a:extLst>
          </p:cNvPr>
          <p:cNvSpPr/>
          <p:nvPr/>
        </p:nvSpPr>
        <p:spPr>
          <a:xfrm>
            <a:off x="11271528" y="4649510"/>
            <a:ext cx="396240" cy="416481"/>
          </a:xfrm>
          <a:prstGeom prst="rect">
            <a:avLst/>
          </a:prstGeom>
          <a:noFill/>
          <a:ln/>
        </p:spPr>
        <p:txBody>
          <a:bodyPr wrap="none" rtlCol="0" anchor="t"/>
          <a:lstStyle/>
          <a:p>
            <a:pPr marL="0" indent="0" algn="ctr">
              <a:lnSpc>
                <a:spcPts val="3281"/>
              </a:lnSpc>
              <a:buNone/>
            </a:pPr>
            <a:r>
              <a:rPr lang="en-US" sz="2624" b="1" dirty="0">
                <a:solidFill>
                  <a:srgbClr val="59ABA9"/>
                </a:solidFill>
                <a:latin typeface="Nunito" pitchFamily="34" charset="0"/>
                <a:ea typeface="Nunito" pitchFamily="34" charset="-122"/>
                <a:cs typeface="Nunito" pitchFamily="34" charset="-120"/>
              </a:rPr>
              <a:t>10</a:t>
            </a:r>
            <a:endParaRPr lang="en-US" sz="2624" dirty="0"/>
          </a:p>
        </p:txBody>
      </p:sp>
      <p:sp>
        <p:nvSpPr>
          <p:cNvPr id="81" name="Text 42">
            <a:extLst>
              <a:ext uri="{FF2B5EF4-FFF2-40B4-BE49-F238E27FC236}">
                <a16:creationId xmlns:a16="http://schemas.microsoft.com/office/drawing/2014/main" id="{93715894-0A27-3C8C-885B-5F6D25BE0D05}"/>
              </a:ext>
            </a:extLst>
          </p:cNvPr>
          <p:cNvSpPr/>
          <p:nvPr/>
        </p:nvSpPr>
        <p:spPr>
          <a:xfrm>
            <a:off x="10879693" y="3163491"/>
            <a:ext cx="1180028" cy="694373"/>
          </a:xfrm>
          <a:prstGeom prst="rect">
            <a:avLst/>
          </a:prstGeom>
          <a:noFill/>
          <a:ln/>
        </p:spPr>
        <p:txBody>
          <a:bodyPr wrap="square" rtlCol="0" anchor="t"/>
          <a:lstStyle/>
          <a:p>
            <a:pPr marL="0" indent="0" algn="ctr">
              <a:lnSpc>
                <a:spcPts val="2734"/>
              </a:lnSpc>
              <a:buNone/>
            </a:pPr>
            <a:r>
              <a:rPr lang="en-US" sz="2187" b="1" dirty="0">
                <a:solidFill>
                  <a:srgbClr val="59ABA9"/>
                </a:solidFill>
                <a:latin typeface="Nunito" pitchFamily="34" charset="0"/>
                <a:ea typeface="Nunito" pitchFamily="34" charset="-122"/>
                <a:cs typeface="Nunito" pitchFamily="34" charset="-120"/>
              </a:rPr>
              <a:t> RFID Card</a:t>
            </a:r>
            <a:endParaRPr lang="en-US" sz="2187"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45E87356-46B1-6816-F5CB-A238214DA67D}"/>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833199" y="2890123"/>
            <a:ext cx="4443889"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Arduino Uno</a:t>
            </a:r>
            <a:endParaRPr lang="en-US" sz="5400" dirty="0"/>
          </a:p>
        </p:txBody>
      </p:sp>
      <p:sp>
        <p:nvSpPr>
          <p:cNvPr id="5"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The Arduino Uno is a microcontroller board based on the ATmega328P. It has 14 digital input/output pins, 6 analog inputs, a 16 MHz quartz crystal, a USB connection, and a power jack. It's widely used in electronic projects due to its flexibility and ease of use.</a:t>
            </a:r>
            <a:endParaRPr lang="en-US" sz="2400" dirty="0"/>
          </a:p>
        </p:txBody>
      </p:sp>
      <p:pic>
        <p:nvPicPr>
          <p:cNvPr id="5122" name="Picture 2">
            <a:extLst>
              <a:ext uri="{FF2B5EF4-FFF2-40B4-BE49-F238E27FC236}">
                <a16:creationId xmlns:a16="http://schemas.microsoft.com/office/drawing/2014/main" id="{30754CFF-92B3-1B4B-5C9A-ECCEE0ACE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1738" y="0"/>
            <a:ext cx="5918662"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E5A0FC16-254B-B915-4C3D-0FB915FB2307}"/>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6402727" y="2890123"/>
            <a:ext cx="4443889"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RFID Reader</a:t>
            </a:r>
            <a:endParaRPr lang="en-US" sz="5400" dirty="0"/>
          </a:p>
        </p:txBody>
      </p:sp>
      <p:sp>
        <p:nvSpPr>
          <p:cNvPr id="5" name="Text 2"/>
          <p:cNvSpPr/>
          <p:nvPr/>
        </p:nvSpPr>
        <p:spPr>
          <a:xfrm>
            <a:off x="6402727" y="3917752"/>
            <a:ext cx="7477601" cy="1421606"/>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The RFID reader is an electronic device that uses radio waves to read and capture information stored on RFID tags. It's commonly used in access control systems, inventory management, and payment systems. Our project uses an RFID reader to automatically detect the presence of vehicles and collect tolls.</a:t>
            </a:r>
            <a:endParaRPr lang="en-US" sz="2400" dirty="0"/>
          </a:p>
        </p:txBody>
      </p:sp>
      <p:pic>
        <p:nvPicPr>
          <p:cNvPr id="3078" name="Picture 6">
            <a:extLst>
              <a:ext uri="{FF2B5EF4-FFF2-40B4-BE49-F238E27FC236}">
                <a16:creationId xmlns:a16="http://schemas.microsoft.com/office/drawing/2014/main" id="{7A7D052A-C8C0-A0F0-583B-D94D66FB5C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48640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0" descr="preencoded.png">
            <a:extLst>
              <a:ext uri="{FF2B5EF4-FFF2-40B4-BE49-F238E27FC236}">
                <a16:creationId xmlns:a16="http://schemas.microsoft.com/office/drawing/2014/main" id="{C9CE1AB2-1192-9DA3-8591-89AB5E013682}"/>
              </a:ext>
            </a:extLst>
          </p:cNvPr>
          <p:cNvPicPr>
            <a:picLocks noChangeAspect="1"/>
          </p:cNvPicPr>
          <p:nvPr/>
        </p:nvPicPr>
        <p:blipFill>
          <a:blip r:embed="rId3"/>
          <a:stretch>
            <a:fillRect/>
          </a:stretch>
        </p:blipFill>
        <p:spPr>
          <a:xfrm>
            <a:off x="0" y="0"/>
            <a:ext cx="14630400" cy="8229600"/>
          </a:xfrm>
          <a:prstGeom prst="rect">
            <a:avLst/>
          </a:prstGeom>
        </p:spPr>
      </p:pic>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w="55483">
            <a:solidFill>
              <a:srgbClr val="262654"/>
            </a:solidFill>
            <a:prstDash val="solid"/>
          </a:ln>
        </p:spPr>
        <p:txBody>
          <a:bodyPr/>
          <a:lstStyle/>
          <a:p>
            <a:endParaRPr lang="en-US"/>
          </a:p>
        </p:txBody>
      </p:sp>
      <p:sp>
        <p:nvSpPr>
          <p:cNvPr id="4" name="Text 1"/>
          <p:cNvSpPr/>
          <p:nvPr/>
        </p:nvSpPr>
        <p:spPr>
          <a:xfrm>
            <a:off x="833199" y="2890123"/>
            <a:ext cx="4443889" cy="694373"/>
          </a:xfrm>
          <a:prstGeom prst="rect">
            <a:avLst/>
          </a:prstGeom>
          <a:noFill/>
          <a:ln/>
        </p:spPr>
        <p:txBody>
          <a:bodyPr wrap="none" rtlCol="0" anchor="t"/>
          <a:lstStyle/>
          <a:p>
            <a:pPr marL="0" indent="0">
              <a:lnSpc>
                <a:spcPts val="5468"/>
              </a:lnSpc>
              <a:buNone/>
            </a:pPr>
            <a:r>
              <a:rPr lang="en-US" sz="5400" b="1" dirty="0">
                <a:solidFill>
                  <a:srgbClr val="FFFFFF"/>
                </a:solidFill>
                <a:latin typeface="Nunito" pitchFamily="34" charset="0"/>
                <a:ea typeface="Nunito" pitchFamily="34" charset="-122"/>
                <a:cs typeface="Nunito" pitchFamily="34" charset="-120"/>
              </a:rPr>
              <a:t>RFID Tag</a:t>
            </a:r>
            <a:endParaRPr lang="en-US" sz="5400" dirty="0"/>
          </a:p>
        </p:txBody>
      </p:sp>
      <p:sp>
        <p:nvSpPr>
          <p:cNvPr id="5" name="Text 2"/>
          <p:cNvSpPr/>
          <p:nvPr/>
        </p:nvSpPr>
        <p:spPr>
          <a:xfrm>
            <a:off x="833199" y="3917752"/>
            <a:ext cx="7477601" cy="1421606"/>
          </a:xfrm>
          <a:prstGeom prst="rect">
            <a:avLst/>
          </a:prstGeom>
          <a:noFill/>
          <a:ln/>
        </p:spPr>
        <p:txBody>
          <a:bodyPr wrap="square" rtlCol="0" anchor="t"/>
          <a:lstStyle/>
          <a:p>
            <a:pPr marL="0" indent="0">
              <a:lnSpc>
                <a:spcPts val="2799"/>
              </a:lnSpc>
              <a:buNone/>
            </a:pPr>
            <a:r>
              <a:rPr lang="en-US" sz="2400" dirty="0">
                <a:solidFill>
                  <a:srgbClr val="FFFFFF"/>
                </a:solidFill>
                <a:latin typeface="PT Sans" pitchFamily="34" charset="0"/>
                <a:ea typeface="PT Sans" pitchFamily="34" charset="-122"/>
                <a:cs typeface="PT Sans" pitchFamily="34" charset="-120"/>
              </a:rPr>
              <a:t>The RFID tag is a small electronic device that contains a unique ID number. It's used in conjunction with an RFID reader to track and identify objects in various industries, including transportation, retail, and manufacturing. Our project uses RFID tags to automatically collect tolls from vehicles.</a:t>
            </a:r>
            <a:endParaRPr lang="en-US" sz="2400" dirty="0"/>
          </a:p>
        </p:txBody>
      </p:sp>
      <p:pic>
        <p:nvPicPr>
          <p:cNvPr id="6" name="Image 1" descr="preencoded.png"/>
          <p:cNvPicPr>
            <a:picLocks noChangeAspect="1"/>
          </p:cNvPicPr>
          <p:nvPr/>
        </p:nvPicPr>
        <p:blipFill>
          <a:blip r:embed="rId4"/>
          <a:stretch>
            <a:fillRect/>
          </a:stretch>
        </p:blipFill>
        <p:spPr>
          <a:xfrm>
            <a:off x="9144000" y="0"/>
            <a:ext cx="5486400"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422</TotalTime>
  <Words>1450</Words>
  <Application>Microsoft Office PowerPoint</Application>
  <PresentationFormat>Custom</PresentationFormat>
  <Paragraphs>141</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Nunito</vt:lpstr>
      <vt:lpstr>PT Sans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Mahir</cp:lastModifiedBy>
  <cp:revision>9</cp:revision>
  <dcterms:created xsi:type="dcterms:W3CDTF">2023-08-15T10:08:10Z</dcterms:created>
  <dcterms:modified xsi:type="dcterms:W3CDTF">2023-08-24T18:01:51Z</dcterms:modified>
</cp:coreProperties>
</file>